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0" r:id="rId1"/>
  </p:sldMasterIdLst>
  <p:notesMasterIdLst>
    <p:notesMasterId r:id="rId22"/>
  </p:notesMasterIdLst>
  <p:sldIdLst>
    <p:sldId id="326" r:id="rId2"/>
    <p:sldId id="310" r:id="rId3"/>
    <p:sldId id="344" r:id="rId4"/>
    <p:sldId id="343" r:id="rId5"/>
    <p:sldId id="342" r:id="rId6"/>
    <p:sldId id="333" r:id="rId7"/>
    <p:sldId id="338" r:id="rId8"/>
    <p:sldId id="339" r:id="rId9"/>
    <p:sldId id="335" r:id="rId10"/>
    <p:sldId id="340" r:id="rId11"/>
    <p:sldId id="341" r:id="rId12"/>
    <p:sldId id="336" r:id="rId13"/>
    <p:sldId id="329" r:id="rId14"/>
    <p:sldId id="347" r:id="rId15"/>
    <p:sldId id="337" r:id="rId16"/>
    <p:sldId id="348" r:id="rId17"/>
    <p:sldId id="349" r:id="rId18"/>
    <p:sldId id="327" r:id="rId19"/>
    <p:sldId id="350" r:id="rId20"/>
    <p:sldId id="325" r:id="rId21"/>
  </p:sldIdLst>
  <p:sldSz cx="9144000" cy="5143500" type="screen16x9"/>
  <p:notesSz cx="6858000" cy="9144000"/>
  <p:embeddedFontLst>
    <p:embeddedFont>
      <p:font typeface="Amasis MT Pro Light" panose="02040304050005020304" pitchFamily="18" charset="0"/>
      <p:regular r:id="rId23"/>
      <p:italic r:id="rId24"/>
    </p:embeddedFont>
    <p:embeddedFont>
      <p:font typeface="DM Sans" pitchFamily="2" charset="0"/>
      <p:regular r:id="rId25"/>
      <p:bold r:id="rId26"/>
      <p:italic r:id="rId27"/>
      <p:boldItalic r:id="rId28"/>
    </p:embeddedFont>
    <p:embeddedFont>
      <p:font typeface="DM Serif Display" pitchFamily="2" charset="0"/>
      <p:regular r:id="rId29"/>
      <p: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A42C"/>
    <a:srgbClr val="FFCC66"/>
    <a:srgbClr val="99CCFF"/>
    <a:srgbClr val="F84A4A"/>
    <a:srgbClr val="FFFF85"/>
    <a:srgbClr val="FF9393"/>
    <a:srgbClr val="FF8F8F"/>
    <a:srgbClr val="FF5050"/>
    <a:srgbClr val="3333FF"/>
    <a:srgbClr val="075D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AB16BB-AEA0-4CA2-814A-0FCAEDB63BED}">
  <a:tblStyle styleId="{70AB16BB-AEA0-4CA2-814A-0FCAEDB63BE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C45DBFC-32B1-481C-B8DB-04511E8DBEA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37" autoAdjust="0"/>
    <p:restoredTop sz="93447" autoAdjust="0"/>
  </p:normalViewPr>
  <p:slideViewPr>
    <p:cSldViewPr snapToGrid="0">
      <p:cViewPr>
        <p:scale>
          <a:sx n="125" d="100"/>
          <a:sy n="125" d="100"/>
        </p:scale>
        <p:origin x="465" y="462"/>
      </p:cViewPr>
      <p:guideLst>
        <p:guide orient="horz" pos="1620"/>
        <p:guide pos="2880"/>
      </p:guideLst>
    </p:cSldViewPr>
  </p:slideViewPr>
  <p:notesTextViewPr>
    <p:cViewPr>
      <p:scale>
        <a:sx n="1" d="1"/>
        <a:sy n="1" d="1"/>
      </p:scale>
      <p:origin x="0" y="0"/>
    </p:cViewPr>
  </p:notesTextViewPr>
  <p:notesViewPr>
    <p:cSldViewPr snapToGrid="0" showGuides="1">
      <p:cViewPr varScale="1">
        <p:scale>
          <a:sx n="85" d="100"/>
          <a:sy n="85" d="100"/>
        </p:scale>
        <p:origin x="1926" y="5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de-DE" dirty="0"/>
              <a:t>Gliederung: Schlagwörter mit kurzer Erläuterung. Was wurde gemacht</a:t>
            </a:r>
          </a:p>
          <a:p>
            <a:endParaRPr lang="de-DE" dirty="0"/>
          </a:p>
        </p:txBody>
      </p:sp>
    </p:spTree>
    <p:extLst>
      <p:ext uri="{BB962C8B-B14F-4D97-AF65-F5344CB8AC3E}">
        <p14:creationId xmlns:p14="http://schemas.microsoft.com/office/powerpoint/2010/main" val="3711978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508582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431126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52311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905121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3964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Transition via ELAV1 </a:t>
            </a:r>
            <a:r>
              <a:rPr lang="de-DE" dirty="0" err="1"/>
              <a:t>as</a:t>
            </a:r>
            <a:r>
              <a:rPr lang="de-DE" dirty="0"/>
              <a:t> an </a:t>
            </a:r>
            <a:r>
              <a:rPr lang="de-DE" dirty="0" err="1"/>
              <a:t>example</a:t>
            </a:r>
            <a:r>
              <a:rPr lang="de-DE" dirty="0"/>
              <a:t> </a:t>
            </a:r>
          </a:p>
        </p:txBody>
      </p:sp>
    </p:spTree>
    <p:extLst>
      <p:ext uri="{BB962C8B-B14F-4D97-AF65-F5344CB8AC3E}">
        <p14:creationId xmlns:p14="http://schemas.microsoft.com/office/powerpoint/2010/main" val="2185038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934109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This led to the removal of another 25 proteins from our data set. Therefore, we removed a total of 32 proteins from our data set, which amounts to around 0.5% of all proteins from our native data set.</a:t>
            </a:r>
            <a:endParaRPr lang="de-DE" dirty="0"/>
          </a:p>
        </p:txBody>
      </p:sp>
    </p:spTree>
    <p:extLst>
      <p:ext uri="{BB962C8B-B14F-4D97-AF65-F5344CB8AC3E}">
        <p14:creationId xmlns:p14="http://schemas.microsoft.com/office/powerpoint/2010/main" val="415714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64062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Hier ein anderen Plot nehmen ohne lokal maximum dann kann ich daraus eine </a:t>
            </a:r>
            <a:r>
              <a:rPr lang="de-DE" dirty="0" err="1"/>
              <a:t>grafik</a:t>
            </a:r>
            <a:r>
              <a:rPr lang="de-DE" dirty="0"/>
              <a:t> machen wo shift erklärt wird</a:t>
            </a:r>
          </a:p>
          <a:p>
            <a:r>
              <a:rPr lang="de-DE" dirty="0"/>
              <a:t>Soll ich eine </a:t>
            </a:r>
            <a:r>
              <a:rPr lang="de-DE" dirty="0" err="1"/>
              <a:t>grafik</a:t>
            </a:r>
            <a:r>
              <a:rPr lang="de-DE" dirty="0"/>
              <a:t> mit </a:t>
            </a:r>
            <a:r>
              <a:rPr lang="de-DE" dirty="0" err="1"/>
              <a:t>tabellen</a:t>
            </a:r>
            <a:r>
              <a:rPr lang="de-DE" dirty="0"/>
              <a:t> und </a:t>
            </a:r>
            <a:r>
              <a:rPr lang="de-DE" dirty="0" err="1"/>
              <a:t>vektoren</a:t>
            </a:r>
            <a:r>
              <a:rPr lang="de-DE" dirty="0"/>
              <a:t> machen um zu erklären wie wir die </a:t>
            </a:r>
            <a:r>
              <a:rPr lang="de-DE" dirty="0" err="1"/>
              <a:t>signifikanz</a:t>
            </a:r>
            <a:r>
              <a:rPr lang="de-DE" dirty="0"/>
              <a:t> berechnet haben?</a:t>
            </a:r>
          </a:p>
          <a:p>
            <a:endParaRPr lang="de-DE" dirty="0"/>
          </a:p>
          <a:p>
            <a:r>
              <a:rPr lang="de-DE" dirty="0"/>
              <a:t>Info:</a:t>
            </a:r>
            <a:r>
              <a:rPr lang="en-US" dirty="0"/>
              <a:t>7127 t-tests performed. P-values were corrected for multiple testing by controlling the false-discovery rate (FDR) according to </a:t>
            </a:r>
            <a:r>
              <a:rPr lang="en-US" dirty="0" err="1"/>
              <a:t>Benjamini</a:t>
            </a:r>
            <a:r>
              <a:rPr lang="en-US" dirty="0"/>
              <a:t> and Hochberg (1995), using the function </a:t>
            </a:r>
            <a:r>
              <a:rPr lang="en-US" dirty="0" err="1"/>
              <a:t>p.adjust</a:t>
            </a:r>
            <a:r>
              <a:rPr lang="en-US" dirty="0"/>
              <a:t>. Therefore, difference in protein amount was regarded as significant if the FDR-corrected p-value p was smaller than the chosen significance level of α = 0.05. </a:t>
            </a:r>
            <a:endParaRPr lang="de-DE" dirty="0"/>
          </a:p>
        </p:txBody>
      </p:sp>
    </p:spTree>
    <p:extLst>
      <p:ext uri="{BB962C8B-B14F-4D97-AF65-F5344CB8AC3E}">
        <p14:creationId xmlns:p14="http://schemas.microsoft.com/office/powerpoint/2010/main" val="1893169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5550" y="2970425"/>
            <a:ext cx="4049400" cy="9030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i="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5550" y="1176765"/>
            <a:ext cx="2080200" cy="12336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87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715550" y="3942976"/>
            <a:ext cx="4049400" cy="36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15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15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700" y="538250"/>
            <a:ext cx="7713000" cy="614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1pPr>
            <a:lvl2pPr lvl="1">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2pPr>
            <a:lvl3pPr lvl="2">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3pPr>
            <a:lvl4pPr lvl="3">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4pPr>
            <a:lvl5pPr lvl="4">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5pPr>
            <a:lvl6pPr lvl="5">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6pPr>
            <a:lvl7pPr lvl="6">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7pPr>
            <a:lvl8pPr lvl="7">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8pPr>
            <a:lvl9pPr lvl="8">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5550" y="1152475"/>
            <a:ext cx="7713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marL="914400" lvl="1"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marL="1371600" lvl="2"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marL="1828800" lvl="3"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marL="2286000" lvl="4"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marL="2743200" lvl="5"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marL="3200400" lvl="6"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marL="3657600" lvl="7"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marL="4114800" lvl="8"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hyperlink" Target="https://medlineplus.gov/genetics/condition/hyperferritinemia-cataract-syndrome/"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B65C2154-6CFD-2AF3-CD9C-BF250ACEE895}"/>
              </a:ext>
            </a:extLst>
          </p:cNvPr>
          <p:cNvSpPr txBox="1"/>
          <p:nvPr/>
        </p:nvSpPr>
        <p:spPr>
          <a:xfrm>
            <a:off x="974785" y="756308"/>
            <a:ext cx="4572000" cy="3539430"/>
          </a:xfrm>
          <a:prstGeom prst="rect">
            <a:avLst/>
          </a:prstGeom>
          <a:noFill/>
        </p:spPr>
        <p:txBody>
          <a:bodyPr wrap="square">
            <a:spAutoFit/>
          </a:bodyPr>
          <a:lstStyle/>
          <a:p>
            <a:r>
              <a:rPr lang="de-DE" dirty="0"/>
              <a:t>1. </a:t>
            </a:r>
            <a:r>
              <a:rPr lang="de-DE" dirty="0" err="1"/>
              <a:t>Preliminary</a:t>
            </a:r>
            <a:r>
              <a:rPr lang="de-DE" dirty="0"/>
              <a:t> </a:t>
            </a:r>
            <a:r>
              <a:rPr lang="de-DE" dirty="0" err="1"/>
              <a:t>steps</a:t>
            </a:r>
            <a:r>
              <a:rPr lang="de-DE" dirty="0"/>
              <a:t> </a:t>
            </a:r>
          </a:p>
          <a:p>
            <a:r>
              <a:rPr lang="de-DE" dirty="0"/>
              <a:t>	- Data </a:t>
            </a:r>
            <a:r>
              <a:rPr lang="de-DE" dirty="0" err="1"/>
              <a:t>cleaning</a:t>
            </a:r>
            <a:br>
              <a:rPr lang="de-DE" dirty="0"/>
            </a:br>
            <a:r>
              <a:rPr lang="de-DE" dirty="0"/>
              <a:t>	- </a:t>
            </a:r>
            <a:r>
              <a:rPr lang="de-DE" dirty="0" err="1"/>
              <a:t>Normalization</a:t>
            </a:r>
            <a:endParaRPr lang="de-DE" dirty="0"/>
          </a:p>
          <a:p>
            <a:r>
              <a:rPr lang="de-DE" dirty="0"/>
              <a:t>	- </a:t>
            </a:r>
            <a:r>
              <a:rPr lang="de-DE" dirty="0" err="1"/>
              <a:t>Reproducibility</a:t>
            </a:r>
            <a:endParaRPr lang="de-DE" dirty="0"/>
          </a:p>
          <a:p>
            <a:r>
              <a:rPr lang="de-DE" dirty="0"/>
              <a:t>2. </a:t>
            </a:r>
            <a:r>
              <a:rPr lang="de-DE" dirty="0" err="1"/>
              <a:t>Identification</a:t>
            </a:r>
            <a:r>
              <a:rPr lang="de-DE" dirty="0"/>
              <a:t> of RNA-</a:t>
            </a:r>
            <a:r>
              <a:rPr lang="de-DE" dirty="0" err="1"/>
              <a:t>dependent</a:t>
            </a:r>
            <a:r>
              <a:rPr lang="de-DE" dirty="0"/>
              <a:t> </a:t>
            </a:r>
            <a:r>
              <a:rPr lang="de-DE" dirty="0" err="1"/>
              <a:t>proteins</a:t>
            </a:r>
            <a:endParaRPr lang="de-DE" dirty="0"/>
          </a:p>
          <a:p>
            <a:r>
              <a:rPr lang="de-DE" dirty="0"/>
              <a:t>	- </a:t>
            </a:r>
            <a:r>
              <a:rPr lang="de-DE" dirty="0" err="1"/>
              <a:t>Defining</a:t>
            </a:r>
            <a:r>
              <a:rPr lang="de-DE" dirty="0"/>
              <a:t> </a:t>
            </a:r>
            <a:r>
              <a:rPr lang="de-DE" dirty="0" err="1"/>
              <a:t>selection</a:t>
            </a:r>
            <a:r>
              <a:rPr lang="de-DE" dirty="0"/>
              <a:t> </a:t>
            </a:r>
            <a:r>
              <a:rPr lang="de-DE" dirty="0" err="1"/>
              <a:t>criteria</a:t>
            </a:r>
            <a:br>
              <a:rPr lang="de-DE" dirty="0"/>
            </a:br>
            <a:r>
              <a:rPr lang="de-DE" dirty="0"/>
              <a:t>	- </a:t>
            </a:r>
            <a:r>
              <a:rPr lang="de-DE" dirty="0" err="1"/>
              <a:t>Applying</a:t>
            </a:r>
            <a:r>
              <a:rPr lang="de-DE" dirty="0"/>
              <a:t> </a:t>
            </a:r>
            <a:r>
              <a:rPr lang="de-DE" dirty="0" err="1"/>
              <a:t>selection</a:t>
            </a:r>
            <a:r>
              <a:rPr lang="de-DE" dirty="0"/>
              <a:t> </a:t>
            </a:r>
            <a:r>
              <a:rPr lang="de-DE" dirty="0" err="1"/>
              <a:t>criteria</a:t>
            </a:r>
            <a:r>
              <a:rPr lang="de-DE" dirty="0"/>
              <a:t> </a:t>
            </a:r>
          </a:p>
          <a:p>
            <a:r>
              <a:rPr lang="de-DE" dirty="0"/>
              <a:t>3. Dimension </a:t>
            </a:r>
            <a:r>
              <a:rPr lang="de-DE" dirty="0" err="1"/>
              <a:t>reduction</a:t>
            </a:r>
            <a:r>
              <a:rPr lang="de-DE" dirty="0"/>
              <a:t> </a:t>
            </a:r>
            <a:r>
              <a:rPr lang="de-DE" dirty="0" err="1"/>
              <a:t>analysis</a:t>
            </a:r>
            <a:endParaRPr lang="de-DE" dirty="0"/>
          </a:p>
          <a:p>
            <a:r>
              <a:rPr lang="de-DE" dirty="0"/>
              <a:t>	- </a:t>
            </a:r>
            <a:r>
              <a:rPr lang="de-DE" dirty="0" err="1"/>
              <a:t>Procedure</a:t>
            </a:r>
            <a:br>
              <a:rPr lang="de-DE" dirty="0"/>
            </a:br>
            <a:r>
              <a:rPr lang="de-DE" dirty="0"/>
              <a:t>	- </a:t>
            </a:r>
            <a:r>
              <a:rPr lang="de-DE" dirty="0" err="1"/>
              <a:t>Results</a:t>
            </a:r>
            <a:r>
              <a:rPr lang="de-DE" dirty="0"/>
              <a:t> and </a:t>
            </a:r>
            <a:r>
              <a:rPr lang="de-DE" dirty="0" err="1"/>
              <a:t>their</a:t>
            </a:r>
            <a:r>
              <a:rPr lang="de-DE" dirty="0"/>
              <a:t> </a:t>
            </a:r>
            <a:r>
              <a:rPr lang="de-DE" dirty="0" err="1"/>
              <a:t>meaning</a:t>
            </a:r>
            <a:r>
              <a:rPr lang="de-DE" dirty="0"/>
              <a:t> </a:t>
            </a:r>
          </a:p>
          <a:p>
            <a:r>
              <a:rPr lang="de-DE" dirty="0"/>
              <a:t>4. </a:t>
            </a:r>
            <a:r>
              <a:rPr lang="de-DE" dirty="0" err="1"/>
              <a:t>Developing</a:t>
            </a:r>
            <a:r>
              <a:rPr lang="de-DE" dirty="0"/>
              <a:t> a linear </a:t>
            </a:r>
            <a:r>
              <a:rPr lang="de-DE" dirty="0" err="1"/>
              <a:t>regression</a:t>
            </a:r>
            <a:r>
              <a:rPr lang="de-DE" dirty="0"/>
              <a:t> </a:t>
            </a:r>
            <a:r>
              <a:rPr lang="de-DE" dirty="0" err="1"/>
              <a:t>model</a:t>
            </a:r>
            <a:endParaRPr lang="de-DE" dirty="0"/>
          </a:p>
          <a:p>
            <a:r>
              <a:rPr lang="de-DE" dirty="0"/>
              <a:t>	- </a:t>
            </a:r>
            <a:r>
              <a:rPr lang="de-DE" dirty="0" err="1"/>
              <a:t>Procedure</a:t>
            </a:r>
            <a:br>
              <a:rPr lang="de-DE" dirty="0"/>
            </a:br>
            <a:r>
              <a:rPr lang="de-DE" dirty="0"/>
              <a:t>	- </a:t>
            </a:r>
            <a:r>
              <a:rPr lang="de-DE" dirty="0" err="1"/>
              <a:t>Results</a:t>
            </a:r>
            <a:r>
              <a:rPr lang="de-DE" dirty="0"/>
              <a:t> and </a:t>
            </a:r>
            <a:r>
              <a:rPr lang="de-DE" dirty="0" err="1"/>
              <a:t>their</a:t>
            </a:r>
            <a:r>
              <a:rPr lang="de-DE" dirty="0"/>
              <a:t> </a:t>
            </a:r>
            <a:r>
              <a:rPr lang="de-DE" dirty="0" err="1"/>
              <a:t>meaning</a:t>
            </a:r>
            <a:endParaRPr lang="de-DE" dirty="0"/>
          </a:p>
          <a:p>
            <a:endParaRPr lang="de-DE" dirty="0"/>
          </a:p>
          <a:p>
            <a:r>
              <a:rPr lang="de-DE" dirty="0"/>
              <a:t>ausgrauen </a:t>
            </a:r>
          </a:p>
          <a:p>
            <a:endParaRPr lang="de-DE" dirty="0"/>
          </a:p>
        </p:txBody>
      </p:sp>
    </p:spTree>
    <p:extLst>
      <p:ext uri="{BB962C8B-B14F-4D97-AF65-F5344CB8AC3E}">
        <p14:creationId xmlns:p14="http://schemas.microsoft.com/office/powerpoint/2010/main" val="2982962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Defining</a:t>
            </a:r>
            <a:r>
              <a:rPr lang="de-DE" sz="2400" b="1" dirty="0">
                <a:solidFill>
                  <a:schemeClr val="bg1"/>
                </a:solidFill>
                <a:latin typeface="DM Sans" pitchFamily="2" charset="0"/>
                <a:cs typeface="Calibri Light" panose="020F0302020204030204" pitchFamily="34" charset="0"/>
              </a:rPr>
              <a:t> selection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B010C03-326D-10AB-2721-6DFDBEF3B9B2}"/>
              </a:ext>
            </a:extLst>
          </p:cNvPr>
          <p:cNvSpPr txBox="1"/>
          <p:nvPr/>
        </p:nvSpPr>
        <p:spPr>
          <a:xfrm>
            <a:off x="353683" y="1294968"/>
            <a:ext cx="8004559" cy="830997"/>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1. selection criterion </a:t>
            </a:r>
            <a:endParaRPr lang="en-US" sz="1600" b="1" baseline="30000" dirty="0">
              <a:solidFill>
                <a:schemeClr val="bg1"/>
              </a:solidFill>
              <a:latin typeface="DM Sans" pitchFamily="2" charset="0"/>
              <a:cs typeface="Calibri Light" panose="020F0302020204030204" pitchFamily="34" charset="0"/>
            </a:endParaRPr>
          </a:p>
          <a:p>
            <a:pPr marL="285750" indent="-285750" algn="just">
              <a:buFont typeface="Symbol" panose="05050102010706020507" pitchFamily="18" charset="2"/>
              <a:buChar char="-"/>
            </a:pPr>
            <a:r>
              <a:rPr lang="en-US" sz="1600" dirty="0"/>
              <a:t>The </a:t>
            </a:r>
            <a:r>
              <a:rPr lang="en-US" sz="1600" b="1" dirty="0"/>
              <a:t>position</a:t>
            </a:r>
            <a:r>
              <a:rPr lang="en-US" sz="1600" dirty="0"/>
              <a:t> of the </a:t>
            </a:r>
            <a:r>
              <a:rPr lang="en-US" sz="1600" b="1" dirty="0"/>
              <a:t>global maximum</a:t>
            </a:r>
            <a:r>
              <a:rPr lang="en-US" sz="1600" dirty="0"/>
              <a:t> of the protein amount across all 25 fractions shows an </a:t>
            </a:r>
            <a:r>
              <a:rPr lang="en-US" sz="1600" b="1" dirty="0"/>
              <a:t>absolute shift</a:t>
            </a:r>
            <a:r>
              <a:rPr lang="en-US" sz="1600" dirty="0"/>
              <a:t> between control and RNase </a:t>
            </a:r>
            <a:r>
              <a:rPr lang="en-US" sz="1600" b="1" dirty="0"/>
              <a:t>greater 1 fraction.</a:t>
            </a:r>
            <a:endParaRPr lang="en-US" sz="1200"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E0EE7313-FA70-419A-59C4-88F9DE0BEB36}"/>
              </a:ext>
            </a:extLst>
          </p:cNvPr>
          <p:cNvSpPr txBox="1"/>
          <p:nvPr/>
        </p:nvSpPr>
        <p:spPr>
          <a:xfrm>
            <a:off x="353682" y="2771315"/>
            <a:ext cx="8004559" cy="830997"/>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2. selection criterion</a:t>
            </a:r>
          </a:p>
          <a:p>
            <a:pPr marL="285750" indent="-285750" algn="just">
              <a:buFont typeface="Symbol" panose="05050102010706020507" pitchFamily="18" charset="2"/>
              <a:buChar char="-"/>
            </a:pPr>
            <a:r>
              <a:rPr lang="en-US" sz="1600" dirty="0"/>
              <a:t>A </a:t>
            </a:r>
            <a:r>
              <a:rPr lang="en-US" sz="1600" b="1" dirty="0"/>
              <a:t>significant difference </a:t>
            </a:r>
            <a:r>
              <a:rPr lang="en-US" sz="1600" dirty="0"/>
              <a:t>in </a:t>
            </a:r>
            <a:r>
              <a:rPr lang="en-US" sz="1600" b="1" dirty="0"/>
              <a:t>protein amount </a:t>
            </a:r>
            <a:r>
              <a:rPr lang="en-US" sz="1600" dirty="0"/>
              <a:t>between the position of the </a:t>
            </a:r>
            <a:r>
              <a:rPr lang="en-US" sz="1600" b="1" dirty="0"/>
              <a:t>global maxima </a:t>
            </a:r>
            <a:r>
              <a:rPr lang="en-US" sz="1600" dirty="0"/>
              <a:t>in </a:t>
            </a:r>
            <a:r>
              <a:rPr lang="en-US" sz="1600" b="1" dirty="0"/>
              <a:t>control</a:t>
            </a:r>
            <a:r>
              <a:rPr lang="en-US" sz="1600" dirty="0"/>
              <a:t> and the protein amount at the respective fractions in </a:t>
            </a:r>
            <a:r>
              <a:rPr lang="en-US" sz="1600" b="1" dirty="0"/>
              <a:t>RNase</a:t>
            </a:r>
            <a:r>
              <a:rPr lang="en-US" sz="1600" dirty="0"/>
              <a:t>.</a:t>
            </a:r>
            <a:endParaRPr lang="en-US" sz="1200"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751628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Applying</a:t>
            </a:r>
            <a:r>
              <a:rPr lang="de-DE" sz="2400" b="1" dirty="0">
                <a:solidFill>
                  <a:schemeClr val="bg1"/>
                </a:solidFill>
                <a:latin typeface="DM Sans" pitchFamily="2" charset="0"/>
                <a:cs typeface="Calibri Light" panose="020F0302020204030204" pitchFamily="34" charset="0"/>
              </a:rPr>
              <a:t> selection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pic>
        <p:nvPicPr>
          <p:cNvPr id="6" name="Grafik 5">
            <a:extLst>
              <a:ext uri="{FF2B5EF4-FFF2-40B4-BE49-F238E27FC236}">
                <a16:creationId xmlns:a16="http://schemas.microsoft.com/office/drawing/2014/main" id="{F622B95C-A35C-776E-8391-578C882A170F}"/>
              </a:ext>
            </a:extLst>
          </p:cNvPr>
          <p:cNvPicPr>
            <a:picLocks noChangeAspect="1"/>
          </p:cNvPicPr>
          <p:nvPr/>
        </p:nvPicPr>
        <p:blipFill>
          <a:blip r:embed="rId3"/>
          <a:stretch>
            <a:fillRect/>
          </a:stretch>
        </p:blipFill>
        <p:spPr>
          <a:xfrm>
            <a:off x="4761922" y="1569720"/>
            <a:ext cx="4162368" cy="2571749"/>
          </a:xfrm>
          <a:prstGeom prst="rect">
            <a:avLst/>
          </a:prstGeom>
        </p:spPr>
      </p:pic>
      <p:pic>
        <p:nvPicPr>
          <p:cNvPr id="8" name="Grafik 7">
            <a:extLst>
              <a:ext uri="{FF2B5EF4-FFF2-40B4-BE49-F238E27FC236}">
                <a16:creationId xmlns:a16="http://schemas.microsoft.com/office/drawing/2014/main" id="{33C0DC40-868F-3559-23E2-3A6F4AFD0094}"/>
              </a:ext>
            </a:extLst>
          </p:cNvPr>
          <p:cNvPicPr>
            <a:picLocks noChangeAspect="1"/>
          </p:cNvPicPr>
          <p:nvPr/>
        </p:nvPicPr>
        <p:blipFill>
          <a:blip r:embed="rId4"/>
          <a:stretch>
            <a:fillRect/>
          </a:stretch>
        </p:blipFill>
        <p:spPr>
          <a:xfrm>
            <a:off x="86362" y="1569720"/>
            <a:ext cx="4162367" cy="2571748"/>
          </a:xfrm>
          <a:prstGeom prst="rect">
            <a:avLst/>
          </a:prstGeom>
        </p:spPr>
      </p:pic>
      <p:cxnSp>
        <p:nvCxnSpPr>
          <p:cNvPr id="10" name="Gerader Verbinder 9">
            <a:extLst>
              <a:ext uri="{FF2B5EF4-FFF2-40B4-BE49-F238E27FC236}">
                <a16:creationId xmlns:a16="http://schemas.microsoft.com/office/drawing/2014/main" id="{0B74017D-6496-57F7-0D88-B3F10546533D}"/>
              </a:ext>
            </a:extLst>
          </p:cNvPr>
          <p:cNvCxnSpPr/>
          <p:nvPr/>
        </p:nvCxnSpPr>
        <p:spPr>
          <a:xfrm>
            <a:off x="4572000" y="1120140"/>
            <a:ext cx="0" cy="32499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511F190-6CA8-1FF4-B7D9-5264936846C1}"/>
              </a:ext>
            </a:extLst>
          </p:cNvPr>
          <p:cNvSpPr txBox="1"/>
          <p:nvPr/>
        </p:nvSpPr>
        <p:spPr>
          <a:xfrm>
            <a:off x="259081" y="1102727"/>
            <a:ext cx="1021080" cy="338554"/>
          </a:xfrm>
          <a:prstGeom prst="rect">
            <a:avLst/>
          </a:prstGeom>
          <a:noFill/>
        </p:spPr>
        <p:txBody>
          <a:bodyPr wrap="square" rtlCol="0">
            <a:spAutoFit/>
          </a:bodyPr>
          <a:lstStyle/>
          <a:p>
            <a:r>
              <a:rPr lang="de-DE" sz="1600" b="1" dirty="0">
                <a:latin typeface="DM Sans" pitchFamily="2" charset="0"/>
              </a:rPr>
              <a:t>R-</a:t>
            </a:r>
            <a:r>
              <a:rPr lang="de-DE" sz="1600" b="1" dirty="0" err="1">
                <a:latin typeface="DM Sans" pitchFamily="2" charset="0"/>
              </a:rPr>
              <a:t>DeeP</a:t>
            </a:r>
            <a:r>
              <a:rPr lang="de-DE" sz="1600" b="1" dirty="0">
                <a:latin typeface="DM Sans" pitchFamily="2" charset="0"/>
              </a:rPr>
              <a:t>:</a:t>
            </a:r>
          </a:p>
        </p:txBody>
      </p:sp>
      <p:sp>
        <p:nvSpPr>
          <p:cNvPr id="12" name="Textfeld 11">
            <a:extLst>
              <a:ext uri="{FF2B5EF4-FFF2-40B4-BE49-F238E27FC236}">
                <a16:creationId xmlns:a16="http://schemas.microsoft.com/office/drawing/2014/main" id="{1A363FB8-F058-2AA8-024D-B0B495531024}"/>
              </a:ext>
            </a:extLst>
          </p:cNvPr>
          <p:cNvSpPr txBox="1"/>
          <p:nvPr/>
        </p:nvSpPr>
        <p:spPr>
          <a:xfrm>
            <a:off x="4922520" y="1102727"/>
            <a:ext cx="1520187" cy="338554"/>
          </a:xfrm>
          <a:prstGeom prst="rect">
            <a:avLst/>
          </a:prstGeom>
          <a:noFill/>
        </p:spPr>
        <p:txBody>
          <a:bodyPr wrap="square" rtlCol="0">
            <a:spAutoFit/>
          </a:bodyPr>
          <a:lstStyle/>
          <a:p>
            <a:r>
              <a:rPr lang="de-DE" sz="1600" b="1" dirty="0">
                <a:latin typeface="DM Sans" pitchFamily="2" charset="0"/>
              </a:rPr>
              <a:t>Non R-</a:t>
            </a:r>
            <a:r>
              <a:rPr lang="de-DE" sz="1600" b="1" dirty="0" err="1">
                <a:latin typeface="DM Sans" pitchFamily="2" charset="0"/>
              </a:rPr>
              <a:t>DeeP</a:t>
            </a:r>
            <a:r>
              <a:rPr lang="de-DE" sz="1600" b="1" dirty="0">
                <a:latin typeface="DM Sans" pitchFamily="2" charset="0"/>
              </a:rPr>
              <a:t>:</a:t>
            </a:r>
          </a:p>
        </p:txBody>
      </p:sp>
    </p:spTree>
    <p:extLst>
      <p:ext uri="{BB962C8B-B14F-4D97-AF65-F5344CB8AC3E}">
        <p14:creationId xmlns:p14="http://schemas.microsoft.com/office/powerpoint/2010/main" val="3408925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1. </a:t>
            </a:r>
            <a:r>
              <a:rPr lang="de-DE" sz="2400" b="1" dirty="0" err="1">
                <a:solidFill>
                  <a:schemeClr val="bg2">
                    <a:lumMod val="65000"/>
                  </a:schemeClr>
                </a:solidFill>
                <a:latin typeface="DM Sans" pitchFamily="2" charset="0"/>
                <a:cs typeface="Calibri Light" panose="020F0302020204030204" pitchFamily="34" charset="0"/>
              </a:rPr>
              <a:t>Preliminary</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steps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Data </a:t>
            </a:r>
            <a:r>
              <a:rPr lang="de-DE" sz="1800" b="1" dirty="0" err="1">
                <a:solidFill>
                  <a:schemeClr val="bg2">
                    <a:lumMod val="65000"/>
                  </a:schemeClr>
                </a:solidFill>
                <a:latin typeface="DM Sans" pitchFamily="2" charset="0"/>
                <a:cs typeface="Calibri Light" panose="020F0302020204030204" pitchFamily="34" charset="0"/>
              </a:rPr>
              <a:t>cleaning</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Normalization</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Reproducibility</a:t>
            </a:r>
            <a:endParaRPr lang="de-DE" sz="18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2. </a:t>
            </a:r>
            <a:r>
              <a:rPr lang="de-DE" sz="2400" b="1" dirty="0" err="1">
                <a:solidFill>
                  <a:schemeClr val="bg2">
                    <a:lumMod val="65000"/>
                  </a:schemeClr>
                </a:solidFill>
                <a:latin typeface="DM Sans" pitchFamily="2" charset="0"/>
                <a:cs typeface="Calibri Light" panose="020F0302020204030204" pitchFamily="34" charset="0"/>
              </a:rPr>
              <a:t>Identification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of</a:t>
            </a:r>
            <a:r>
              <a:rPr lang="de-DE" sz="2400" b="1" dirty="0">
                <a:solidFill>
                  <a:schemeClr val="bg2">
                    <a:lumMod val="65000"/>
                  </a:schemeClr>
                </a:solidFill>
                <a:latin typeface="DM Sans" pitchFamily="2" charset="0"/>
                <a:cs typeface="Calibri Light" panose="020F0302020204030204" pitchFamily="34" charset="0"/>
              </a:rPr>
              <a:t> RNA-dependent </a:t>
            </a:r>
            <a:r>
              <a:rPr lang="de-DE" sz="2400" b="1" dirty="0" err="1">
                <a:solidFill>
                  <a:schemeClr val="bg2">
                    <a:lumMod val="65000"/>
                  </a:schemeClr>
                </a:solidFill>
                <a:latin typeface="DM Sans" pitchFamily="2" charset="0"/>
                <a:cs typeface="Calibri Light" panose="020F0302020204030204" pitchFamily="34" charset="0"/>
              </a:rPr>
              <a:t>proteins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Defining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Applying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38499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3. Dimension </a:t>
            </a:r>
            <a:r>
              <a:rPr lang="de-DE" sz="2400" b="1" dirty="0" err="1">
                <a:solidFill>
                  <a:schemeClr val="bg1"/>
                </a:solidFill>
                <a:latin typeface="DM Sans" pitchFamily="2" charset="0"/>
                <a:cs typeface="Calibri Light" panose="020F0302020204030204" pitchFamily="34" charset="0"/>
              </a:rPr>
              <a:t>reduction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analysis</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a:latin typeface="DM Sans" pitchFamily="2" charset="0"/>
                <a:cs typeface="Calibri Light" panose="020F0302020204030204" pitchFamily="34" charset="0"/>
              </a:rPr>
              <a:t>PCA and UMAP </a:t>
            </a: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Coloring</a:t>
            </a:r>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proteins</a:t>
            </a:r>
            <a:endParaRPr lang="de-DE" sz="1800" b="1" dirty="0">
              <a:solidFill>
                <a:schemeClr val="bg1"/>
              </a:solidFill>
              <a:latin typeface="DM Sans" pitchFamily="2" charset="0"/>
              <a:cs typeface="Calibri Light" panose="020F0302020204030204" pitchFamily="34" charset="0"/>
            </a:endParaRP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6634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4. </a:t>
            </a:r>
            <a:r>
              <a:rPr lang="de-DE" sz="2400" b="1" dirty="0" err="1">
                <a:solidFill>
                  <a:schemeClr val="bg2">
                    <a:lumMod val="65000"/>
                  </a:schemeClr>
                </a:solidFill>
                <a:latin typeface="DM Sans" pitchFamily="2" charset="0"/>
                <a:cs typeface="Calibri Light" panose="020F0302020204030204" pitchFamily="34" charset="0"/>
              </a:rPr>
              <a:t>Developing</a:t>
            </a:r>
            <a:r>
              <a:rPr lang="de-DE" sz="2400" b="1" dirty="0">
                <a:solidFill>
                  <a:schemeClr val="bg2">
                    <a:lumMod val="65000"/>
                  </a:schemeClr>
                </a:solidFill>
                <a:latin typeface="DM Sans" pitchFamily="2" charset="0"/>
                <a:cs typeface="Calibri Light" panose="020F0302020204030204" pitchFamily="34" charset="0"/>
              </a:rPr>
              <a:t> a linear </a:t>
            </a:r>
            <a:r>
              <a:rPr lang="de-DE" sz="2400" b="1" dirty="0" err="1">
                <a:solidFill>
                  <a:schemeClr val="bg2">
                    <a:lumMod val="65000"/>
                  </a:schemeClr>
                </a:solidFill>
                <a:latin typeface="DM Sans" pitchFamily="2" charset="0"/>
                <a:cs typeface="Calibri Light" panose="020F0302020204030204" pitchFamily="34" charset="0"/>
              </a:rPr>
              <a:t>regression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model</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Real shift</a:t>
            </a:r>
          </a:p>
          <a:p>
            <a:r>
              <a:rPr lang="de-DE" sz="1800" b="1" dirty="0">
                <a:solidFill>
                  <a:schemeClr val="bg2">
                    <a:lumMod val="6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3917026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D6BAA7B-FD3B-D9BC-48D4-9DB0EDF7E644}"/>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Procedure</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275CC306-D9AF-C0AE-4322-E1F50273922C}"/>
              </a:ext>
            </a:extLst>
          </p:cNvPr>
          <p:cNvSpPr txBox="1"/>
          <p:nvPr/>
        </p:nvSpPr>
        <p:spPr>
          <a:xfrm>
            <a:off x="377746" y="1288476"/>
            <a:ext cx="5803048" cy="2462213"/>
          </a:xfrm>
          <a:prstGeom prst="rect">
            <a:avLst/>
          </a:prstGeom>
          <a:noFill/>
          <a:ln w="19050">
            <a:noFill/>
          </a:ln>
        </p:spPr>
        <p:txBody>
          <a:bodyPr wrap="square" rtlCol="0">
            <a:spAutoFit/>
          </a:bodyPr>
          <a:lstStyle/>
          <a:p>
            <a:pPr marL="285750" indent="-285750">
              <a:buFont typeface="+mj-lt"/>
              <a:buAutoNum type="arabicPeriod"/>
            </a:pPr>
            <a:r>
              <a:rPr lang="en-US" dirty="0">
                <a:solidFill>
                  <a:schemeClr val="bg1"/>
                </a:solidFill>
                <a:latin typeface="DM Sans" pitchFamily="2" charset="0"/>
                <a:cs typeface="Calibri Light" panose="020F0302020204030204" pitchFamily="34" charset="0"/>
              </a:rPr>
              <a:t>Create 50-dimensional mean value data set</a:t>
            </a:r>
          </a:p>
          <a:p>
            <a:pPr marL="285750" indent="-285750">
              <a:buFont typeface="+mj-lt"/>
              <a:buAutoNum type="arabicPeriod"/>
            </a:pPr>
            <a:endParaRPr lang="en-US" dirty="0">
              <a:solidFill>
                <a:schemeClr val="bg1"/>
              </a:solidFill>
              <a:latin typeface="DM Sans" pitchFamily="2" charset="0"/>
              <a:cs typeface="Calibri Light" panose="020F0302020204030204" pitchFamily="34" charset="0"/>
            </a:endParaRPr>
          </a:p>
          <a:p>
            <a:pPr marL="285750" indent="-285750">
              <a:buFont typeface="+mj-lt"/>
              <a:buAutoNum type="arabicPeriod"/>
            </a:pPr>
            <a:r>
              <a:rPr lang="en-US" dirty="0">
                <a:solidFill>
                  <a:schemeClr val="bg1"/>
                </a:solidFill>
                <a:latin typeface="DM Sans" pitchFamily="2" charset="0"/>
                <a:cs typeface="Calibri Light" panose="020F0302020204030204" pitchFamily="34" charset="0"/>
              </a:rPr>
              <a:t>Perform principal component analysis using </a:t>
            </a:r>
            <a:r>
              <a:rPr lang="en-US" dirty="0" err="1">
                <a:solidFill>
                  <a:schemeClr val="bg1"/>
                </a:solidFill>
                <a:latin typeface="Amasis MT Pro Light" panose="020B0604020202020204" pitchFamily="18" charset="0"/>
                <a:cs typeface="Courier New" panose="02070309020205020404" pitchFamily="49" charset="0"/>
              </a:rPr>
              <a:t>prcomp</a:t>
            </a:r>
            <a:r>
              <a:rPr lang="en-US" dirty="0">
                <a:solidFill>
                  <a:schemeClr val="bg1"/>
                </a:solidFill>
                <a:latin typeface="Amasis MT Pro Light" panose="020B0604020202020204" pitchFamily="18" charset="0"/>
                <a:cs typeface="Courier New" panose="02070309020205020404" pitchFamily="49" charset="0"/>
              </a:rPr>
              <a:t> </a:t>
            </a:r>
          </a:p>
          <a:p>
            <a:pPr marL="285750" indent="-285750">
              <a:buFont typeface="+mj-lt"/>
              <a:buAutoNum type="arabicPeriod"/>
            </a:pPr>
            <a:endParaRPr lang="en-US" dirty="0">
              <a:solidFill>
                <a:schemeClr val="bg1"/>
              </a:solidFill>
              <a:latin typeface="Amasis MT Pro Light" panose="020B0604020202020204" pitchFamily="18"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Perform Uniform Manifold Approximation and Projection analysis</a:t>
            </a:r>
          </a:p>
          <a:p>
            <a:pPr marL="285750" indent="-285750">
              <a:buFont typeface="+mj-lt"/>
              <a:buAutoNum type="arabicPeriod"/>
            </a:pPr>
            <a:endParaRPr lang="en-US" dirty="0">
              <a:solidFill>
                <a:schemeClr val="bg1"/>
              </a:solidFill>
              <a:latin typeface="DM Sans" pitchFamily="2"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Color proteins based on </a:t>
            </a:r>
          </a:p>
          <a:p>
            <a:pPr marL="285750" indent="-285750">
              <a:buFont typeface="+mj-lt"/>
              <a:buAutoNum type="arabicPeriod"/>
            </a:pPr>
            <a:endParaRPr lang="en-US" dirty="0">
              <a:solidFill>
                <a:schemeClr val="bg1"/>
              </a:solidFill>
              <a:latin typeface="DM Sans" pitchFamily="2" charset="0"/>
              <a:cs typeface="Courier New" panose="02070309020205020404" pitchFamily="49" charset="0"/>
            </a:endParaRPr>
          </a:p>
          <a:p>
            <a:pPr lvl="6"/>
            <a:r>
              <a:rPr lang="en-US" dirty="0">
                <a:solidFill>
                  <a:schemeClr val="bg1"/>
                </a:solidFill>
                <a:latin typeface="DM Sans" pitchFamily="2" charset="0"/>
                <a:cs typeface="Courier New" panose="02070309020205020404" pitchFamily="49" charset="0"/>
              </a:rPr>
              <a:t>	a) RNA-dependance</a:t>
            </a:r>
          </a:p>
          <a:p>
            <a:pPr lvl="6"/>
            <a:endParaRPr lang="en-US" dirty="0">
              <a:solidFill>
                <a:schemeClr val="bg1"/>
              </a:solidFill>
              <a:latin typeface="DM Sans" pitchFamily="2" charset="0"/>
              <a:cs typeface="Courier New" panose="02070309020205020404" pitchFamily="49" charset="0"/>
            </a:endParaRPr>
          </a:p>
          <a:p>
            <a:pPr lvl="6"/>
            <a:r>
              <a:rPr lang="en-US" dirty="0">
                <a:solidFill>
                  <a:schemeClr val="bg1"/>
                </a:solidFill>
                <a:latin typeface="DM Sans" pitchFamily="2" charset="0"/>
                <a:cs typeface="Courier New" panose="02070309020205020404" pitchFamily="49" charset="0"/>
              </a:rPr>
              <a:t>	b) shift</a:t>
            </a:r>
          </a:p>
        </p:txBody>
      </p:sp>
    </p:spTree>
    <p:extLst>
      <p:ext uri="{BB962C8B-B14F-4D97-AF65-F5344CB8AC3E}">
        <p14:creationId xmlns:p14="http://schemas.microsoft.com/office/powerpoint/2010/main" val="309023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6F097ED6-A76B-1F45-99AA-8D325351710D}"/>
              </a:ext>
            </a:extLst>
          </p:cNvPr>
          <p:cNvPicPr>
            <a:picLocks noChangeAspect="1"/>
          </p:cNvPicPr>
          <p:nvPr/>
        </p:nvPicPr>
        <p:blipFill>
          <a:blip r:embed="rId2"/>
          <a:stretch>
            <a:fillRect/>
          </a:stretch>
        </p:blipFill>
        <p:spPr>
          <a:xfrm>
            <a:off x="163513" y="1512888"/>
            <a:ext cx="4338029" cy="2678113"/>
          </a:xfrm>
          <a:prstGeom prst="rect">
            <a:avLst/>
          </a:prstGeom>
        </p:spPr>
      </p:pic>
      <p:sp>
        <p:nvSpPr>
          <p:cNvPr id="6" name="Textfeld 5">
            <a:extLst>
              <a:ext uri="{FF2B5EF4-FFF2-40B4-BE49-F238E27FC236}">
                <a16:creationId xmlns:a16="http://schemas.microsoft.com/office/drawing/2014/main" id="{C92E5114-FBDA-6040-8481-D362A4D08508}"/>
              </a:ext>
            </a:extLst>
          </p:cNvPr>
          <p:cNvSpPr txBox="1"/>
          <p:nvPr/>
        </p:nvSpPr>
        <p:spPr>
          <a:xfrm>
            <a:off x="404813" y="355601"/>
            <a:ext cx="902970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Demension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reduction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analysis</a:t>
            </a:r>
            <a:r>
              <a:rPr lang="de-DE" sz="2400" b="1" dirty="0">
                <a:latin typeface="DM Sans" pitchFamily="2" charset="0"/>
                <a:cs typeface="Calibri Light" panose="020F0302020204030204" pitchFamily="34" charset="0"/>
              </a:rPr>
              <a:t> - PCA </a:t>
            </a:r>
            <a:r>
              <a:rPr lang="de-DE" sz="2400" b="1" dirty="0" err="1">
                <a:latin typeface="DM Sans" pitchFamily="2" charset="0"/>
                <a:cs typeface="Calibri Light" panose="020F0302020204030204" pitchFamily="34" charset="0"/>
              </a:rPr>
              <a:t>and</a:t>
            </a:r>
            <a:r>
              <a:rPr lang="de-DE" sz="2400" b="1" dirty="0">
                <a:latin typeface="DM Sans" pitchFamily="2" charset="0"/>
                <a:cs typeface="Calibri Light" panose="020F0302020204030204" pitchFamily="34" charset="0"/>
              </a:rPr>
              <a:t> UMAP </a:t>
            </a:r>
          </a:p>
        </p:txBody>
      </p:sp>
      <p:pic>
        <p:nvPicPr>
          <p:cNvPr id="7" name="Grafik 6">
            <a:extLst>
              <a:ext uri="{FF2B5EF4-FFF2-40B4-BE49-F238E27FC236}">
                <a16:creationId xmlns:a16="http://schemas.microsoft.com/office/drawing/2014/main" id="{D95D2973-EB05-1943-BFAC-3FB020837D7A}"/>
              </a:ext>
            </a:extLst>
          </p:cNvPr>
          <p:cNvPicPr>
            <a:picLocks noChangeAspect="1"/>
          </p:cNvPicPr>
          <p:nvPr/>
        </p:nvPicPr>
        <p:blipFill>
          <a:blip r:embed="rId3"/>
          <a:stretch>
            <a:fillRect/>
          </a:stretch>
        </p:blipFill>
        <p:spPr>
          <a:xfrm>
            <a:off x="4805971" y="1512888"/>
            <a:ext cx="4338029" cy="2678113"/>
          </a:xfrm>
          <a:prstGeom prst="rect">
            <a:avLst/>
          </a:prstGeom>
        </p:spPr>
      </p:pic>
    </p:spTree>
    <p:extLst>
      <p:ext uri="{BB962C8B-B14F-4D97-AF65-F5344CB8AC3E}">
        <p14:creationId xmlns:p14="http://schemas.microsoft.com/office/powerpoint/2010/main" val="1295845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1. </a:t>
            </a:r>
            <a:r>
              <a:rPr lang="de-DE" sz="2400" b="1" dirty="0" err="1">
                <a:solidFill>
                  <a:schemeClr val="bg2">
                    <a:lumMod val="65000"/>
                  </a:schemeClr>
                </a:solidFill>
                <a:latin typeface="DM Sans" pitchFamily="2" charset="0"/>
                <a:cs typeface="Calibri Light" panose="020F0302020204030204" pitchFamily="34" charset="0"/>
              </a:rPr>
              <a:t>Preliminary</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steps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Data </a:t>
            </a:r>
            <a:r>
              <a:rPr lang="de-DE" sz="1800" b="1" dirty="0" err="1">
                <a:solidFill>
                  <a:schemeClr val="bg2">
                    <a:lumMod val="65000"/>
                  </a:schemeClr>
                </a:solidFill>
                <a:latin typeface="DM Sans" pitchFamily="2" charset="0"/>
                <a:cs typeface="Calibri Light" panose="020F0302020204030204" pitchFamily="34" charset="0"/>
              </a:rPr>
              <a:t>cleaning</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Normalization</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Reproducibility</a:t>
            </a:r>
            <a:endParaRPr lang="de-DE" sz="18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2. </a:t>
            </a:r>
            <a:r>
              <a:rPr lang="de-DE" sz="2400" b="1" dirty="0" err="1">
                <a:solidFill>
                  <a:schemeClr val="bg2">
                    <a:lumMod val="65000"/>
                  </a:schemeClr>
                </a:solidFill>
                <a:latin typeface="DM Sans" pitchFamily="2" charset="0"/>
                <a:cs typeface="Calibri Light" panose="020F0302020204030204" pitchFamily="34" charset="0"/>
              </a:rPr>
              <a:t>Identification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of</a:t>
            </a:r>
            <a:r>
              <a:rPr lang="de-DE" sz="2400" b="1" dirty="0">
                <a:solidFill>
                  <a:schemeClr val="bg2">
                    <a:lumMod val="65000"/>
                  </a:schemeClr>
                </a:solidFill>
                <a:latin typeface="DM Sans" pitchFamily="2" charset="0"/>
                <a:cs typeface="Calibri Light" panose="020F0302020204030204" pitchFamily="34" charset="0"/>
              </a:rPr>
              <a:t> RNA-dependent </a:t>
            </a:r>
            <a:r>
              <a:rPr lang="de-DE" sz="2400" b="1" dirty="0" err="1">
                <a:solidFill>
                  <a:schemeClr val="bg2">
                    <a:lumMod val="65000"/>
                  </a:schemeClr>
                </a:solidFill>
                <a:latin typeface="DM Sans" pitchFamily="2" charset="0"/>
                <a:cs typeface="Calibri Light" panose="020F0302020204030204" pitchFamily="34" charset="0"/>
              </a:rPr>
              <a:t>proteins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Defining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Applying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3. Dimension </a:t>
            </a:r>
            <a:r>
              <a:rPr lang="de-DE" sz="2400" b="1" dirty="0" err="1">
                <a:solidFill>
                  <a:schemeClr val="bg2">
                    <a:lumMod val="65000"/>
                  </a:schemeClr>
                </a:solidFill>
                <a:latin typeface="DM Sans" pitchFamily="2" charset="0"/>
                <a:cs typeface="Calibri Light" panose="020F0302020204030204" pitchFamily="34" charset="0"/>
              </a:rPr>
              <a:t>reduction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analysis</a:t>
            </a:r>
            <a:endParaRPr lang="de-DE" sz="2400" b="1" dirty="0">
              <a:solidFill>
                <a:schemeClr val="bg2">
                  <a:lumMod val="65000"/>
                </a:schemeClr>
              </a:solidFill>
              <a:latin typeface="DM Sans" pitchFamily="2" charset="0"/>
              <a:cs typeface="Calibri Light" panose="020F0302020204030204" pitchFamily="34" charset="0"/>
            </a:endParaRPr>
          </a:p>
          <a:p>
            <a:r>
              <a:rPr lang="en-US" sz="1800" b="1" dirty="0">
                <a:solidFill>
                  <a:schemeClr val="bg2">
                    <a:lumMod val="65000"/>
                  </a:schemeClr>
                </a:solidFill>
                <a:latin typeface="DM Sans" pitchFamily="2" charset="0"/>
                <a:cs typeface="Calibri Light" panose="020F0302020204030204" pitchFamily="34" charset="0"/>
              </a:rPr>
              <a:t>-    PCA and UMAP </a:t>
            </a:r>
          </a:p>
          <a:p>
            <a:r>
              <a:rPr lang="en-US" sz="1800" b="1" dirty="0">
                <a:solidFill>
                  <a:schemeClr val="bg2">
                    <a:lumMod val="6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66348"/>
            <a:ext cx="4572000" cy="1754326"/>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4. </a:t>
            </a:r>
            <a:r>
              <a:rPr lang="de-DE" sz="2400" b="1" dirty="0" err="1">
                <a:solidFill>
                  <a:schemeClr val="bg1"/>
                </a:solidFill>
                <a:latin typeface="DM Sans" pitchFamily="2" charset="0"/>
                <a:cs typeface="Calibri Light" panose="020F0302020204030204" pitchFamily="34" charset="0"/>
              </a:rPr>
              <a:t>Developing</a:t>
            </a:r>
            <a:r>
              <a:rPr lang="de-DE" sz="2400" b="1" dirty="0">
                <a:solidFill>
                  <a:schemeClr val="bg1"/>
                </a:solidFill>
                <a:latin typeface="DM Sans" pitchFamily="2" charset="0"/>
                <a:cs typeface="Calibri Light" panose="020F0302020204030204" pitchFamily="34" charset="0"/>
              </a:rPr>
              <a:t> a linear </a:t>
            </a:r>
            <a:r>
              <a:rPr lang="de-DE" sz="2400" b="1" dirty="0" err="1">
                <a:solidFill>
                  <a:schemeClr val="bg1"/>
                </a:solidFill>
                <a:latin typeface="DM Sans" pitchFamily="2" charset="0"/>
                <a:cs typeface="Calibri Light" panose="020F0302020204030204" pitchFamily="34" charset="0"/>
              </a:rPr>
              <a:t>regression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model</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Real shift</a:t>
            </a:r>
          </a:p>
          <a:p>
            <a:r>
              <a:rPr lang="de-DE" sz="1800" b="1" dirty="0">
                <a:solidFill>
                  <a:schemeClr val="bg1"/>
                </a:solidFill>
                <a:latin typeface="DM Sans" pitchFamily="2" charset="0"/>
                <a:cs typeface="Calibri Light" panose="020F0302020204030204" pitchFamily="34" charset="0"/>
              </a:rPr>
              <a:t>-    Absolute shift</a:t>
            </a:r>
          </a:p>
          <a:p>
            <a:endParaRPr lang="de-DE" sz="2400" b="1"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211630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508AAE8-CA3A-BA4C-94E8-CF33BBEA58B5}"/>
              </a:ext>
            </a:extLst>
          </p:cNvPr>
          <p:cNvSpPr txBox="1"/>
          <p:nvPr/>
        </p:nvSpPr>
        <p:spPr>
          <a:xfrm>
            <a:off x="381000" y="368301"/>
            <a:ext cx="770382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a:t>
            </a:r>
            <a:r>
              <a:rPr lang="de-DE" sz="2400" b="1" dirty="0" err="1">
                <a:latin typeface="DM Sans" pitchFamily="2" charset="0"/>
                <a:cs typeface="Calibri Light" panose="020F0302020204030204" pitchFamily="34" charset="0"/>
              </a:rPr>
              <a:t>regression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model</a:t>
            </a:r>
            <a:r>
              <a:rPr lang="de-DE" sz="2400" b="1" dirty="0">
                <a:latin typeface="DM Sans" pitchFamily="2" charset="0"/>
                <a:cs typeface="Calibri Light" panose="020F0302020204030204" pitchFamily="34" charset="0"/>
              </a:rPr>
              <a:t> – </a:t>
            </a:r>
            <a:r>
              <a:rPr lang="de-DE" sz="2400" b="1" dirty="0">
                <a:solidFill>
                  <a:srgbClr val="6BA42C"/>
                </a:solidFill>
                <a:latin typeface="DM Sans" pitchFamily="2" charset="0"/>
                <a:cs typeface="Calibri Light" panose="020F0302020204030204" pitchFamily="34" charset="0"/>
              </a:rPr>
              <a:t>real </a:t>
            </a:r>
            <a:r>
              <a:rPr lang="de-DE" sz="2400" b="1" dirty="0" err="1">
                <a:solidFill>
                  <a:srgbClr val="6BA42C"/>
                </a:solidFill>
                <a:latin typeface="DM Sans" pitchFamily="2" charset="0"/>
                <a:cs typeface="Calibri Light" panose="020F0302020204030204" pitchFamily="34" charset="0"/>
              </a:rPr>
              <a:t>shift</a:t>
            </a:r>
            <a:r>
              <a:rPr lang="de-DE" sz="2400" b="1" dirty="0">
                <a:solidFill>
                  <a:srgbClr val="6BA42C"/>
                </a:solidFill>
                <a:latin typeface="DM Sans" pitchFamily="2" charset="0"/>
                <a:cs typeface="Calibri Light" panose="020F0302020204030204" pitchFamily="34" charset="0"/>
              </a:rPr>
              <a:t>  </a:t>
            </a:r>
          </a:p>
        </p:txBody>
      </p:sp>
      <p:pic>
        <p:nvPicPr>
          <p:cNvPr id="6" name="Grafik 5">
            <a:extLst>
              <a:ext uri="{FF2B5EF4-FFF2-40B4-BE49-F238E27FC236}">
                <a16:creationId xmlns:a16="http://schemas.microsoft.com/office/drawing/2014/main" id="{0DCCBB49-DB35-4D48-9E49-102F7A686D92}"/>
              </a:ext>
            </a:extLst>
          </p:cNvPr>
          <p:cNvPicPr>
            <a:picLocks noChangeAspect="1"/>
          </p:cNvPicPr>
          <p:nvPr/>
        </p:nvPicPr>
        <p:blipFill>
          <a:blip r:embed="rId2"/>
          <a:stretch>
            <a:fillRect/>
          </a:stretch>
        </p:blipFill>
        <p:spPr>
          <a:xfrm>
            <a:off x="228601" y="1373188"/>
            <a:ext cx="4254500" cy="2626546"/>
          </a:xfrm>
          <a:prstGeom prst="rect">
            <a:avLst/>
          </a:prstGeom>
        </p:spPr>
      </p:pic>
      <p:pic>
        <p:nvPicPr>
          <p:cNvPr id="7" name="Grafik 6">
            <a:extLst>
              <a:ext uri="{FF2B5EF4-FFF2-40B4-BE49-F238E27FC236}">
                <a16:creationId xmlns:a16="http://schemas.microsoft.com/office/drawing/2014/main" id="{B7CBFFCA-417F-3F46-A200-73D786216143}"/>
              </a:ext>
            </a:extLst>
          </p:cNvPr>
          <p:cNvPicPr>
            <a:picLocks noChangeAspect="1"/>
          </p:cNvPicPr>
          <p:nvPr/>
        </p:nvPicPr>
        <p:blipFill>
          <a:blip r:embed="rId3"/>
          <a:stretch>
            <a:fillRect/>
          </a:stretch>
        </p:blipFill>
        <p:spPr>
          <a:xfrm>
            <a:off x="4698999" y="1373188"/>
            <a:ext cx="4254501" cy="2626546"/>
          </a:xfrm>
          <a:prstGeom prst="rect">
            <a:avLst/>
          </a:prstGeom>
        </p:spPr>
      </p:pic>
    </p:spTree>
    <p:extLst>
      <p:ext uri="{BB962C8B-B14F-4D97-AF65-F5344CB8AC3E}">
        <p14:creationId xmlns:p14="http://schemas.microsoft.com/office/powerpoint/2010/main" val="3869579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F4FC8C3-BCCF-1C49-9DE9-EE1A10DB0201}"/>
              </a:ext>
            </a:extLst>
          </p:cNvPr>
          <p:cNvSpPr txBox="1"/>
          <p:nvPr/>
        </p:nvSpPr>
        <p:spPr>
          <a:xfrm>
            <a:off x="381000" y="368301"/>
            <a:ext cx="822198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a:t>
            </a:r>
            <a:r>
              <a:rPr lang="de-DE" sz="2400" b="1" dirty="0" err="1">
                <a:latin typeface="DM Sans" pitchFamily="2" charset="0"/>
                <a:cs typeface="Calibri Light" panose="020F0302020204030204" pitchFamily="34" charset="0"/>
              </a:rPr>
              <a:t>regression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model</a:t>
            </a:r>
            <a:r>
              <a:rPr lang="de-DE" sz="2400" b="1" dirty="0">
                <a:latin typeface="DM Sans" pitchFamily="2" charset="0"/>
                <a:cs typeface="Calibri Light" panose="020F0302020204030204" pitchFamily="34" charset="0"/>
              </a:rPr>
              <a:t> – </a:t>
            </a:r>
            <a:r>
              <a:rPr lang="de-DE" sz="2400" b="1" dirty="0">
                <a:solidFill>
                  <a:srgbClr val="6BA42C"/>
                </a:solidFill>
                <a:latin typeface="DM Sans" pitchFamily="2" charset="0"/>
                <a:cs typeface="Calibri Light" panose="020F0302020204030204" pitchFamily="34" charset="0"/>
              </a:rPr>
              <a:t>absolute </a:t>
            </a:r>
            <a:r>
              <a:rPr lang="de-DE" sz="2400" b="1" dirty="0" err="1">
                <a:solidFill>
                  <a:srgbClr val="6BA42C"/>
                </a:solidFill>
                <a:latin typeface="DM Sans" pitchFamily="2" charset="0"/>
                <a:cs typeface="Calibri Light" panose="020F0302020204030204" pitchFamily="34" charset="0"/>
              </a:rPr>
              <a:t>shift</a:t>
            </a:r>
            <a:r>
              <a:rPr lang="de-DE" sz="2400" b="1" dirty="0">
                <a:solidFill>
                  <a:srgbClr val="6BA42C"/>
                </a:solidFill>
                <a:latin typeface="DM Sans" pitchFamily="2" charset="0"/>
                <a:cs typeface="Calibri Light" panose="020F0302020204030204" pitchFamily="34" charset="0"/>
              </a:rPr>
              <a:t>  </a:t>
            </a:r>
          </a:p>
        </p:txBody>
      </p:sp>
      <p:pic>
        <p:nvPicPr>
          <p:cNvPr id="6" name="Grafik 5">
            <a:extLst>
              <a:ext uri="{FF2B5EF4-FFF2-40B4-BE49-F238E27FC236}">
                <a16:creationId xmlns:a16="http://schemas.microsoft.com/office/drawing/2014/main" id="{325310C0-E4EE-5042-9B35-C5820D3C9F48}"/>
              </a:ext>
            </a:extLst>
          </p:cNvPr>
          <p:cNvPicPr>
            <a:picLocks noChangeAspect="1"/>
          </p:cNvPicPr>
          <p:nvPr/>
        </p:nvPicPr>
        <p:blipFill>
          <a:blip r:embed="rId2"/>
          <a:stretch>
            <a:fillRect/>
          </a:stretch>
        </p:blipFill>
        <p:spPr>
          <a:xfrm>
            <a:off x="259160" y="1386839"/>
            <a:ext cx="4230498" cy="2586223"/>
          </a:xfrm>
          <a:prstGeom prst="rect">
            <a:avLst/>
          </a:prstGeom>
        </p:spPr>
      </p:pic>
      <p:pic>
        <p:nvPicPr>
          <p:cNvPr id="7" name="Grafik 6">
            <a:extLst>
              <a:ext uri="{FF2B5EF4-FFF2-40B4-BE49-F238E27FC236}">
                <a16:creationId xmlns:a16="http://schemas.microsoft.com/office/drawing/2014/main" id="{0721E0E9-55AB-5244-A146-DCE7EAD1558F}"/>
              </a:ext>
            </a:extLst>
          </p:cNvPr>
          <p:cNvPicPr>
            <a:picLocks noChangeAspect="1"/>
          </p:cNvPicPr>
          <p:nvPr/>
        </p:nvPicPr>
        <p:blipFill>
          <a:blip r:embed="rId3"/>
          <a:stretch>
            <a:fillRect/>
          </a:stretch>
        </p:blipFill>
        <p:spPr>
          <a:xfrm>
            <a:off x="4639518" y="1373187"/>
            <a:ext cx="4254501" cy="2626546"/>
          </a:xfrm>
          <a:prstGeom prst="rect">
            <a:avLst/>
          </a:prstGeom>
        </p:spPr>
      </p:pic>
    </p:spTree>
    <p:extLst>
      <p:ext uri="{BB962C8B-B14F-4D97-AF65-F5344CB8AC3E}">
        <p14:creationId xmlns:p14="http://schemas.microsoft.com/office/powerpoint/2010/main" val="1604294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51494C0-1EE2-5077-4CB8-90DAD9037ED1}"/>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Goal and </a:t>
            </a:r>
            <a:r>
              <a:rPr lang="de-DE" sz="2400" b="1" dirty="0" err="1">
                <a:solidFill>
                  <a:schemeClr val="bg1"/>
                </a:solidFill>
                <a:latin typeface="DM Sans" pitchFamily="2" charset="0"/>
                <a:cs typeface="Calibri Light" panose="020F0302020204030204" pitchFamily="34" charset="0"/>
              </a:rPr>
              <a:t>Procedure</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34A974C8-1AA7-B3F7-A7CB-8516552A4125}"/>
              </a:ext>
            </a:extLst>
          </p:cNvPr>
          <p:cNvSpPr txBox="1"/>
          <p:nvPr/>
        </p:nvSpPr>
        <p:spPr>
          <a:xfrm>
            <a:off x="377746" y="1288476"/>
            <a:ext cx="5803048" cy="2677656"/>
          </a:xfrm>
          <a:prstGeom prst="rect">
            <a:avLst/>
          </a:prstGeom>
          <a:noFill/>
          <a:ln w="19050">
            <a:noFill/>
          </a:ln>
        </p:spPr>
        <p:txBody>
          <a:bodyPr wrap="square" rtlCol="0">
            <a:spAutoFit/>
          </a:bodyPr>
          <a:lstStyle/>
          <a:p>
            <a:r>
              <a:rPr lang="en-US" dirty="0">
                <a:solidFill>
                  <a:schemeClr val="bg1"/>
                </a:solidFill>
                <a:latin typeface="DM Sans" pitchFamily="2" charset="0"/>
                <a:cs typeface="Calibri Light" panose="020F0302020204030204" pitchFamily="34" charset="0"/>
              </a:rPr>
              <a:t>Goal: Prediction of the absolute and the real shift in position of the global maximum </a:t>
            </a:r>
          </a:p>
          <a:p>
            <a:pPr marL="285750" indent="-285750">
              <a:buFont typeface="+mj-lt"/>
              <a:buAutoNum type="arabicPeriod"/>
            </a:pPr>
            <a:endParaRPr lang="en-US" dirty="0">
              <a:solidFill>
                <a:schemeClr val="bg1"/>
              </a:solidFill>
              <a:latin typeface="DM Sans" pitchFamily="2" charset="0"/>
              <a:cs typeface="Calibri Light" panose="020F0302020204030204" pitchFamily="34" charset="0"/>
            </a:endParaRPr>
          </a:p>
          <a:p>
            <a:pPr marL="285750" indent="-285750">
              <a:buFont typeface="+mj-lt"/>
              <a:buAutoNum type="arabicPeriod"/>
            </a:pPr>
            <a:r>
              <a:rPr lang="en-US" dirty="0">
                <a:solidFill>
                  <a:schemeClr val="bg1"/>
                </a:solidFill>
                <a:latin typeface="DM Sans" pitchFamily="2" charset="0"/>
                <a:cs typeface="Calibri Light" panose="020F0302020204030204" pitchFamily="34" charset="0"/>
              </a:rPr>
              <a:t>Set parameters used for predictions</a:t>
            </a:r>
          </a:p>
          <a:p>
            <a:pPr marL="285750" lvl="2" indent="-285750" algn="just">
              <a:buFont typeface="Wingdings" panose="05000000000000000000" pitchFamily="2" charset="2"/>
              <a:buChar char="Ø"/>
            </a:pPr>
            <a:r>
              <a:rPr lang="en-US" dirty="0">
                <a:solidFill>
                  <a:schemeClr val="bg1"/>
                </a:solidFill>
                <a:latin typeface="DM Sans" pitchFamily="2" charset="0"/>
                <a:cs typeface="Calibri Light" panose="020F0302020204030204" pitchFamily="34" charset="0"/>
              </a:rPr>
              <a:t>Correlation between mean protein amount values of control and RNase</a:t>
            </a:r>
          </a:p>
          <a:p>
            <a:pPr marL="285750" indent="-285750">
              <a:buFont typeface="+mj-lt"/>
              <a:buAutoNum type="arabicPeriod"/>
            </a:pPr>
            <a:endParaRPr lang="en-US" dirty="0">
              <a:solidFill>
                <a:schemeClr val="bg1"/>
              </a:solidFill>
              <a:latin typeface="DM Sans" pitchFamily="2" charset="0"/>
              <a:cs typeface="Calibri Light" panose="020F0302020204030204" pitchFamily="34" charset="0"/>
            </a:endParaRPr>
          </a:p>
          <a:p>
            <a:pPr marL="285750" indent="-285750">
              <a:buFont typeface="+mj-lt"/>
              <a:buAutoNum type="arabicPeriod"/>
            </a:pPr>
            <a:r>
              <a:rPr lang="en-US" dirty="0">
                <a:solidFill>
                  <a:schemeClr val="bg1"/>
                </a:solidFill>
                <a:latin typeface="DM Sans" pitchFamily="2" charset="0"/>
                <a:cs typeface="Calibri Light" panose="020F0302020204030204" pitchFamily="34" charset="0"/>
              </a:rPr>
              <a:t>Split data set 80/20</a:t>
            </a:r>
            <a:endParaRPr lang="en-US" dirty="0">
              <a:solidFill>
                <a:schemeClr val="bg1"/>
              </a:solidFill>
              <a:latin typeface="Amasis MT Pro Light" panose="020B0604020202020204" pitchFamily="18" charset="0"/>
              <a:cs typeface="Courier New" panose="02070309020205020404" pitchFamily="49" charset="0"/>
            </a:endParaRPr>
          </a:p>
          <a:p>
            <a:pPr marL="285750" indent="-285750">
              <a:buFont typeface="+mj-lt"/>
              <a:buAutoNum type="arabicPeriod"/>
            </a:pPr>
            <a:endParaRPr lang="en-US" dirty="0">
              <a:solidFill>
                <a:schemeClr val="bg1"/>
              </a:solidFill>
              <a:latin typeface="Amasis MT Pro Light" panose="020B0604020202020204" pitchFamily="18"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Perform model training with function </a:t>
            </a:r>
            <a:r>
              <a:rPr lang="en-US" dirty="0" err="1">
                <a:solidFill>
                  <a:schemeClr val="bg1"/>
                </a:solidFill>
                <a:latin typeface="Amasis MT Pro Light" panose="02040304050005020304" pitchFamily="18" charset="0"/>
                <a:cs typeface="Courier New" panose="02070309020205020404" pitchFamily="49" charset="0"/>
              </a:rPr>
              <a:t>lm</a:t>
            </a:r>
            <a:endParaRPr lang="en-US" dirty="0">
              <a:solidFill>
                <a:schemeClr val="bg1"/>
              </a:solidFill>
              <a:latin typeface="Amasis MT Pro Light" panose="02040304050005020304" pitchFamily="18" charset="0"/>
              <a:cs typeface="Courier New" panose="02070309020205020404" pitchFamily="49" charset="0"/>
            </a:endParaRPr>
          </a:p>
          <a:p>
            <a:pPr marL="285750" indent="-285750">
              <a:buFont typeface="+mj-lt"/>
              <a:buAutoNum type="arabicPeriod"/>
            </a:pPr>
            <a:endParaRPr lang="en-US" dirty="0">
              <a:solidFill>
                <a:schemeClr val="bg1"/>
              </a:solidFill>
              <a:latin typeface="DM Sans" pitchFamily="2"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Run model with </a:t>
            </a:r>
            <a:r>
              <a:rPr lang="en-US" dirty="0" err="1">
                <a:solidFill>
                  <a:schemeClr val="bg1"/>
                </a:solidFill>
                <a:latin typeface="Amasis MT Pro Light" panose="02040304050005020304" pitchFamily="18" charset="0"/>
                <a:cs typeface="Courier New" panose="02070309020205020404" pitchFamily="49" charset="0"/>
              </a:rPr>
              <a:t>lm.predict</a:t>
            </a:r>
            <a:endParaRPr lang="en-US" dirty="0">
              <a:solidFill>
                <a:schemeClr val="bg1"/>
              </a:solidFill>
              <a:latin typeface="Amasis MT Pro Light" panose="02040304050005020304" pitchFamily="18" charset="0"/>
              <a:cs typeface="Courier New" panose="02070309020205020404" pitchFamily="49" charset="0"/>
            </a:endParaRPr>
          </a:p>
        </p:txBody>
      </p:sp>
    </p:spTree>
    <p:extLst>
      <p:ext uri="{BB962C8B-B14F-4D97-AF65-F5344CB8AC3E}">
        <p14:creationId xmlns:p14="http://schemas.microsoft.com/office/powerpoint/2010/main" val="2100177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1DCFF19E-4087-AD4B-B7AA-02D7310337CA}"/>
              </a:ext>
            </a:extLst>
          </p:cNvPr>
          <p:cNvSpPr txBox="1"/>
          <p:nvPr/>
        </p:nvSpPr>
        <p:spPr>
          <a:xfrm>
            <a:off x="342900" y="342900"/>
            <a:ext cx="4762500" cy="830997"/>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Comparison</a:t>
            </a:r>
            <a:r>
              <a:rPr lang="de-DE" sz="2400" b="1" dirty="0">
                <a:latin typeface="DM Sans" pitchFamily="2" charset="0"/>
                <a:cs typeface="Calibri Light" panose="020F0302020204030204" pitchFamily="34" charset="0"/>
              </a:rPr>
              <a:t> with </a:t>
            </a:r>
            <a:r>
              <a:rPr lang="de-DE" sz="2400" b="1" dirty="0" err="1">
                <a:latin typeface="DM Sans" pitchFamily="2" charset="0"/>
                <a:cs typeface="Calibri Light" panose="020F0302020204030204" pitchFamily="34" charset="0"/>
              </a:rPr>
              <a:t>given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databases</a:t>
            </a:r>
            <a:r>
              <a:rPr lang="de-DE" sz="2400" b="1" dirty="0">
                <a:latin typeface="DM Sans" pitchFamily="2" charset="0"/>
                <a:cs typeface="Calibri Light" panose="020F0302020204030204" pitchFamily="34" charset="0"/>
              </a:rPr>
              <a:t> </a:t>
            </a:r>
          </a:p>
        </p:txBody>
      </p:sp>
      <p:pic>
        <p:nvPicPr>
          <p:cNvPr id="6" name="Grafik 5">
            <a:extLst>
              <a:ext uri="{FF2B5EF4-FFF2-40B4-BE49-F238E27FC236}">
                <a16:creationId xmlns:a16="http://schemas.microsoft.com/office/drawing/2014/main" id="{F119C37A-E0E5-B240-A942-7AFF12226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5400" y="342900"/>
            <a:ext cx="1177161" cy="4708644"/>
          </a:xfrm>
          <a:prstGeom prst="rect">
            <a:avLst/>
          </a:prstGeom>
        </p:spPr>
      </p:pic>
      <p:pic>
        <p:nvPicPr>
          <p:cNvPr id="8" name="Grafik 7">
            <a:extLst>
              <a:ext uri="{FF2B5EF4-FFF2-40B4-BE49-F238E27FC236}">
                <a16:creationId xmlns:a16="http://schemas.microsoft.com/office/drawing/2014/main" id="{033B9055-3C77-4C4A-BB77-D074C79F6E38}"/>
              </a:ext>
            </a:extLst>
          </p:cNvPr>
          <p:cNvPicPr>
            <a:picLocks noChangeAspect="1"/>
          </p:cNvPicPr>
          <p:nvPr/>
        </p:nvPicPr>
        <p:blipFill>
          <a:blip r:embed="rId3"/>
          <a:stretch>
            <a:fillRect/>
          </a:stretch>
        </p:blipFill>
        <p:spPr>
          <a:xfrm>
            <a:off x="342900" y="1295400"/>
            <a:ext cx="3867150" cy="1790700"/>
          </a:xfrm>
          <a:prstGeom prst="rect">
            <a:avLst/>
          </a:prstGeom>
        </p:spPr>
      </p:pic>
      <p:sp>
        <p:nvSpPr>
          <p:cNvPr id="9" name="Geschweifte Klammer links 8">
            <a:extLst>
              <a:ext uri="{FF2B5EF4-FFF2-40B4-BE49-F238E27FC236}">
                <a16:creationId xmlns:a16="http://schemas.microsoft.com/office/drawing/2014/main" id="{35AE9C1A-4C75-1F4A-89AF-741F1EFCA4CF}"/>
              </a:ext>
            </a:extLst>
          </p:cNvPr>
          <p:cNvSpPr/>
          <p:nvPr/>
        </p:nvSpPr>
        <p:spPr>
          <a:xfrm>
            <a:off x="7114683" y="1235766"/>
            <a:ext cx="153306" cy="30728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a:p>
        </p:txBody>
      </p:sp>
      <p:sp>
        <p:nvSpPr>
          <p:cNvPr id="13" name="Geschweifte Klammer links 12">
            <a:extLst>
              <a:ext uri="{FF2B5EF4-FFF2-40B4-BE49-F238E27FC236}">
                <a16:creationId xmlns:a16="http://schemas.microsoft.com/office/drawing/2014/main" id="{73334852-227F-C740-8C5C-CF48E7D5E204}"/>
              </a:ext>
            </a:extLst>
          </p:cNvPr>
          <p:cNvSpPr/>
          <p:nvPr/>
        </p:nvSpPr>
        <p:spPr>
          <a:xfrm>
            <a:off x="6835638" y="1543051"/>
            <a:ext cx="432352" cy="302646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dirty="0"/>
          </a:p>
        </p:txBody>
      </p:sp>
      <p:sp>
        <p:nvSpPr>
          <p:cNvPr id="14" name="Textfeld 13">
            <a:extLst>
              <a:ext uri="{FF2B5EF4-FFF2-40B4-BE49-F238E27FC236}">
                <a16:creationId xmlns:a16="http://schemas.microsoft.com/office/drawing/2014/main" id="{662EA058-9BE7-D140-8030-8F86FC48BB34}"/>
              </a:ext>
            </a:extLst>
          </p:cNvPr>
          <p:cNvSpPr txBox="1"/>
          <p:nvPr/>
        </p:nvSpPr>
        <p:spPr>
          <a:xfrm>
            <a:off x="4964144" y="1235765"/>
            <a:ext cx="2064854"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RNA-</a:t>
            </a:r>
            <a:r>
              <a:rPr lang="de-DE" sz="1050" b="1" dirty="0" err="1">
                <a:latin typeface="DM Sans" pitchFamily="2" charset="0"/>
                <a:cs typeface="Calibri Light" panose="020F0302020204030204" pitchFamily="34" charset="0"/>
              </a:rPr>
              <a:t>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
        <p:nvSpPr>
          <p:cNvPr id="15" name="Textfeld 14">
            <a:extLst>
              <a:ext uri="{FF2B5EF4-FFF2-40B4-BE49-F238E27FC236}">
                <a16:creationId xmlns:a16="http://schemas.microsoft.com/office/drawing/2014/main" id="{8E9AF4BA-F4E7-4C44-9761-96B6A4F3038A}"/>
              </a:ext>
            </a:extLst>
          </p:cNvPr>
          <p:cNvSpPr txBox="1"/>
          <p:nvPr/>
        </p:nvSpPr>
        <p:spPr>
          <a:xfrm>
            <a:off x="4947238" y="2813908"/>
            <a:ext cx="1915358" cy="415498"/>
          </a:xfrm>
          <a:prstGeom prst="rect">
            <a:avLst/>
          </a:prstGeom>
          <a:noFill/>
        </p:spPr>
        <p:txBody>
          <a:bodyPr wrap="square" rtlCol="0">
            <a:spAutoFit/>
          </a:bodyPr>
          <a:lstStyle/>
          <a:p>
            <a:pPr algn="ctr"/>
            <a:r>
              <a:rPr lang="de-DE" sz="1050" b="1" dirty="0">
                <a:latin typeface="DM Sans" pitchFamily="2" charset="0"/>
                <a:cs typeface="Calibri Light" panose="020F0302020204030204" pitchFamily="34" charset="0"/>
              </a:rPr>
              <a:t>RNA-independent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Tree>
    <p:extLst>
      <p:ext uri="{BB962C8B-B14F-4D97-AF65-F5344CB8AC3E}">
        <p14:creationId xmlns:p14="http://schemas.microsoft.com/office/powerpoint/2010/main" val="980286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4" y="285750"/>
            <a:ext cx="4968814" cy="1754326"/>
          </a:xfrm>
          <a:prstGeom prst="rect">
            <a:avLst/>
          </a:prstGeom>
          <a:noFill/>
        </p:spPr>
        <p:txBody>
          <a:bodyPr wrap="square">
            <a:spAutoFit/>
          </a:bodyPr>
          <a:lstStyle/>
          <a:p>
            <a:r>
              <a:rPr lang="de-DE" sz="5400" b="1" dirty="0">
                <a:solidFill>
                  <a:schemeClr val="bg1"/>
                </a:solidFill>
                <a:latin typeface="DM Sans" pitchFamily="2" charset="0"/>
                <a:cs typeface="Calibri Light" panose="020F0302020204030204" pitchFamily="34" charset="0"/>
              </a:rPr>
              <a:t>Data Analysis Project 2022</a:t>
            </a:r>
          </a:p>
        </p:txBody>
      </p:sp>
      <p:sp>
        <p:nvSpPr>
          <p:cNvPr id="11" name="Textfeld 10">
            <a:extLst>
              <a:ext uri="{FF2B5EF4-FFF2-40B4-BE49-F238E27FC236}">
                <a16:creationId xmlns:a16="http://schemas.microsoft.com/office/drawing/2014/main" id="{FA9B6686-E01B-3333-5412-58FDBA1562DC}"/>
              </a:ext>
            </a:extLst>
          </p:cNvPr>
          <p:cNvSpPr txBox="1"/>
          <p:nvPr/>
        </p:nvSpPr>
        <p:spPr>
          <a:xfrm>
            <a:off x="353684" y="2040076"/>
            <a:ext cx="4572000"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Project Presentation</a:t>
            </a:r>
          </a:p>
        </p:txBody>
      </p:sp>
      <p:sp>
        <p:nvSpPr>
          <p:cNvPr id="12" name="Textfeld 11">
            <a:extLst>
              <a:ext uri="{FF2B5EF4-FFF2-40B4-BE49-F238E27FC236}">
                <a16:creationId xmlns:a16="http://schemas.microsoft.com/office/drawing/2014/main" id="{6C5B134F-A32A-9EB0-E9C8-1E8B6A6A2548}"/>
              </a:ext>
            </a:extLst>
          </p:cNvPr>
          <p:cNvSpPr txBox="1"/>
          <p:nvPr/>
        </p:nvSpPr>
        <p:spPr>
          <a:xfrm>
            <a:off x="7228932" y="402302"/>
            <a:ext cx="2001327" cy="1015663"/>
          </a:xfrm>
          <a:prstGeom prst="rect">
            <a:avLst/>
          </a:prstGeom>
          <a:noFill/>
        </p:spPr>
        <p:txBody>
          <a:bodyPr wrap="square" rtlCol="0">
            <a:spAutoFit/>
          </a:bodyPr>
          <a:lstStyle/>
          <a:p>
            <a:r>
              <a:rPr lang="en-US" sz="1200" b="1" dirty="0">
                <a:solidFill>
                  <a:schemeClr val="bg1"/>
                </a:solidFill>
                <a:latin typeface="DM Sans" pitchFamily="2" charset="0"/>
                <a:cs typeface="Calibri" panose="020F0502020204030204" pitchFamily="34" charset="0"/>
              </a:rPr>
              <a:t>Topic 03: Proteome-wide Screen for RNA-dependent Proteins</a:t>
            </a:r>
          </a:p>
          <a:p>
            <a:r>
              <a:rPr lang="en-US" sz="1200" b="1" dirty="0">
                <a:solidFill>
                  <a:schemeClr val="bg1"/>
                </a:solidFill>
                <a:latin typeface="DM Sans" pitchFamily="2" charset="0"/>
                <a:cs typeface="Calibri" panose="020F0502020204030204" pitchFamily="34" charset="0"/>
              </a:rPr>
              <a:t>Subproject 2: HeLa Cells Synchronized in Mitosis</a:t>
            </a:r>
          </a:p>
        </p:txBody>
      </p:sp>
      <p:sp>
        <p:nvSpPr>
          <p:cNvPr id="7" name="Textfeld 6">
            <a:extLst>
              <a:ext uri="{FF2B5EF4-FFF2-40B4-BE49-F238E27FC236}">
                <a16:creationId xmlns:a16="http://schemas.microsoft.com/office/drawing/2014/main" id="{D39DE74A-4E13-D2B0-08C9-DDA919BA079D}"/>
              </a:ext>
            </a:extLst>
          </p:cNvPr>
          <p:cNvSpPr txBox="1"/>
          <p:nvPr/>
        </p:nvSpPr>
        <p:spPr>
          <a:xfrm>
            <a:off x="7228932" y="1564005"/>
            <a:ext cx="1984074" cy="507831"/>
          </a:xfrm>
          <a:prstGeom prst="rect">
            <a:avLst/>
          </a:prstGeom>
          <a:noFill/>
        </p:spPr>
        <p:txBody>
          <a:bodyPr wrap="square" rtlCol="0">
            <a:spAutoFit/>
          </a:bodyPr>
          <a:lstStyle/>
          <a:p>
            <a:r>
              <a:rPr lang="en-US" sz="900" dirty="0">
                <a:solidFill>
                  <a:schemeClr val="bg1"/>
                </a:solidFill>
                <a:latin typeface="DM Sans" pitchFamily="2" charset="0"/>
                <a:cs typeface="Calibri" panose="020F0502020204030204" pitchFamily="34" charset="0"/>
              </a:rPr>
              <a:t>Supervisor: Dr.</a:t>
            </a:r>
            <a:r>
              <a:rPr lang="de-DE" sz="900" dirty="0">
                <a:solidFill>
                  <a:schemeClr val="bg1"/>
                </a:solidFill>
                <a:latin typeface="DM Sans" pitchFamily="2" charset="0"/>
                <a:cs typeface="Calibri" panose="020F0502020204030204" pitchFamily="34" charset="0"/>
              </a:rPr>
              <a:t> </a:t>
            </a:r>
            <a:r>
              <a:rPr lang="de-DE" sz="900" dirty="0" err="1">
                <a:solidFill>
                  <a:schemeClr val="bg1"/>
                </a:solidFill>
                <a:latin typeface="DM Sans" pitchFamily="2" charset="0"/>
                <a:cs typeface="Calibri" panose="020F0502020204030204" pitchFamily="34" charset="0"/>
              </a:rPr>
              <a:t>Maïwen</a:t>
            </a:r>
            <a:r>
              <a:rPr lang="de-DE" sz="900" dirty="0">
                <a:solidFill>
                  <a:schemeClr val="bg1"/>
                </a:solidFill>
                <a:latin typeface="DM Sans" pitchFamily="2" charset="0"/>
                <a:cs typeface="Calibri" panose="020F0502020204030204" pitchFamily="34" charset="0"/>
              </a:rPr>
              <a:t> Caudron-Herger</a:t>
            </a:r>
          </a:p>
          <a:p>
            <a:r>
              <a:rPr lang="de-DE" sz="900" dirty="0">
                <a:solidFill>
                  <a:schemeClr val="bg1"/>
                </a:solidFill>
                <a:latin typeface="DM Sans" pitchFamily="2" charset="0"/>
                <a:cs typeface="Calibri" panose="020F0502020204030204" pitchFamily="34" charset="0"/>
              </a:rPr>
              <a:t>Tutor: Niklas Engel</a:t>
            </a:r>
          </a:p>
        </p:txBody>
      </p:sp>
      <p:sp>
        <p:nvSpPr>
          <p:cNvPr id="14" name="Textfeld 13">
            <a:extLst>
              <a:ext uri="{FF2B5EF4-FFF2-40B4-BE49-F238E27FC236}">
                <a16:creationId xmlns:a16="http://schemas.microsoft.com/office/drawing/2014/main" id="{89714160-84DE-24AF-C46A-20D5A020CE7D}"/>
              </a:ext>
            </a:extLst>
          </p:cNvPr>
          <p:cNvSpPr txBox="1"/>
          <p:nvPr/>
        </p:nvSpPr>
        <p:spPr>
          <a:xfrm>
            <a:off x="7228932" y="2075401"/>
            <a:ext cx="2001327" cy="507831"/>
          </a:xfrm>
          <a:prstGeom prst="rect">
            <a:avLst/>
          </a:prstGeom>
          <a:noFill/>
        </p:spPr>
        <p:txBody>
          <a:bodyPr wrap="square" rtlCol="0">
            <a:spAutoFit/>
          </a:bodyPr>
          <a:lstStyle/>
          <a:p>
            <a:r>
              <a:rPr lang="de-DE" sz="900" dirty="0">
                <a:solidFill>
                  <a:schemeClr val="bg1"/>
                </a:solidFill>
                <a:latin typeface="DM Sans" pitchFamily="2" charset="0"/>
                <a:cs typeface="Calibri" panose="020F0502020204030204" pitchFamily="34" charset="0"/>
              </a:rPr>
              <a:t>Michel Tarnow, Mich</a:t>
            </a:r>
            <a:r>
              <a:rPr lang="en-US" sz="900" dirty="0">
                <a:solidFill>
                  <a:schemeClr val="bg1"/>
                </a:solidFill>
                <a:latin typeface="DM Sans" pitchFamily="2" charset="0"/>
                <a:cs typeface="Calibri" panose="020F0502020204030204" pitchFamily="34" charset="0"/>
              </a:rPr>
              <a:t>è</a:t>
            </a:r>
            <a:r>
              <a:rPr lang="de-DE" sz="900" dirty="0">
                <a:solidFill>
                  <a:schemeClr val="bg1"/>
                </a:solidFill>
                <a:latin typeface="DM Sans" pitchFamily="2" charset="0"/>
                <a:cs typeface="Calibri" panose="020F0502020204030204" pitchFamily="34" charset="0"/>
              </a:rPr>
              <a:t>le </a:t>
            </a:r>
            <a:r>
              <a:rPr lang="de-DE" sz="900" dirty="0" err="1">
                <a:solidFill>
                  <a:schemeClr val="bg1"/>
                </a:solidFill>
                <a:latin typeface="DM Sans" pitchFamily="2" charset="0"/>
                <a:cs typeface="Calibri" panose="020F0502020204030204" pitchFamily="34" charset="0"/>
              </a:rPr>
              <a:t>Bennek</a:t>
            </a:r>
            <a:r>
              <a:rPr lang="de-DE" sz="900" dirty="0">
                <a:solidFill>
                  <a:schemeClr val="bg1"/>
                </a:solidFill>
                <a:latin typeface="DM Sans" pitchFamily="2" charset="0"/>
                <a:cs typeface="Calibri" panose="020F0502020204030204" pitchFamily="34" charset="0"/>
              </a:rPr>
              <a:t>, Lennart Müller, Sebastian Rickert; </a:t>
            </a:r>
          </a:p>
          <a:p>
            <a:r>
              <a:rPr lang="de-DE" sz="900" dirty="0">
                <a:solidFill>
                  <a:schemeClr val="bg1"/>
                </a:solidFill>
                <a:latin typeface="DM Sans" pitchFamily="2" charset="0"/>
                <a:cs typeface="Calibri" panose="020F0502020204030204" pitchFamily="34" charset="0"/>
              </a:rPr>
              <a:t>Date</a:t>
            </a:r>
            <a:r>
              <a:rPr lang="de-DE" sz="900" b="1" dirty="0">
                <a:solidFill>
                  <a:schemeClr val="bg1"/>
                </a:solidFill>
                <a:latin typeface="DM Sans" pitchFamily="2" charset="0"/>
                <a:cs typeface="Calibri" panose="020F0502020204030204" pitchFamily="34" charset="0"/>
              </a:rPr>
              <a:t>: 19.08.2022</a:t>
            </a:r>
          </a:p>
        </p:txBody>
      </p:sp>
      <p:pic>
        <p:nvPicPr>
          <p:cNvPr id="17" name="Grafik 16">
            <a:extLst>
              <a:ext uri="{FF2B5EF4-FFF2-40B4-BE49-F238E27FC236}">
                <a16:creationId xmlns:a16="http://schemas.microsoft.com/office/drawing/2014/main" id="{3CABCA42-A701-1E0D-3CDA-AFA84791DDBD}"/>
              </a:ext>
            </a:extLst>
          </p:cNvPr>
          <p:cNvPicPr>
            <a:picLocks noChangeAspect="1"/>
          </p:cNvPicPr>
          <p:nvPr/>
        </p:nvPicPr>
        <p:blipFill rotWithShape="1">
          <a:blip r:embed="rId3"/>
          <a:srcRect l="8238" b="14374"/>
          <a:stretch/>
        </p:blipFill>
        <p:spPr>
          <a:xfrm>
            <a:off x="280358" y="2618872"/>
            <a:ext cx="5115465" cy="2378977"/>
          </a:xfrm>
          <a:prstGeom prst="rect">
            <a:avLst/>
          </a:prstGeom>
        </p:spPr>
      </p:pic>
      <p:sp>
        <p:nvSpPr>
          <p:cNvPr id="9" name="Textfeld 8">
            <a:extLst>
              <a:ext uri="{FF2B5EF4-FFF2-40B4-BE49-F238E27FC236}">
                <a16:creationId xmlns:a16="http://schemas.microsoft.com/office/drawing/2014/main" id="{AE797273-1A1A-B4D1-12A4-3162614CFAB0}"/>
              </a:ext>
            </a:extLst>
          </p:cNvPr>
          <p:cNvSpPr txBox="1"/>
          <p:nvPr/>
        </p:nvSpPr>
        <p:spPr>
          <a:xfrm>
            <a:off x="207490" y="3570665"/>
            <a:ext cx="292388" cy="1240670"/>
          </a:xfrm>
          <a:prstGeom prst="rect">
            <a:avLst/>
          </a:prstGeom>
          <a:noFill/>
        </p:spPr>
        <p:txBody>
          <a:bodyPr vert="vert270" wrap="square" rtlCol="0">
            <a:spAutoFit/>
          </a:bodyPr>
          <a:lstStyle/>
          <a:p>
            <a:r>
              <a:rPr lang="de-DE" sz="700" dirty="0" err="1">
                <a:solidFill>
                  <a:schemeClr val="accent6">
                    <a:lumMod val="50000"/>
                  </a:schemeClr>
                </a:solidFill>
                <a:latin typeface="DM Sans" pitchFamily="2" charset="0"/>
                <a:cs typeface="Calibri" panose="020F0502020204030204" pitchFamily="34" charset="0"/>
              </a:rPr>
              <a:t>Adapted</a:t>
            </a:r>
            <a:r>
              <a:rPr lang="de-DE" sz="700" dirty="0">
                <a:solidFill>
                  <a:schemeClr val="accent6">
                    <a:lumMod val="50000"/>
                  </a:schemeClr>
                </a:solidFill>
                <a:latin typeface="DM Sans" pitchFamily="2" charset="0"/>
                <a:cs typeface="Calibri" panose="020F0502020204030204" pitchFamily="34" charset="0"/>
              </a:rPr>
              <a:t> </a:t>
            </a:r>
            <a:r>
              <a:rPr lang="de-DE" sz="700" dirty="0" err="1">
                <a:solidFill>
                  <a:schemeClr val="accent6">
                    <a:lumMod val="50000"/>
                  </a:schemeClr>
                </a:solidFill>
                <a:latin typeface="DM Sans" pitchFamily="2" charset="0"/>
                <a:cs typeface="Calibri" panose="020F0502020204030204" pitchFamily="34" charset="0"/>
              </a:rPr>
              <a:t>from</a:t>
            </a:r>
            <a:r>
              <a:rPr lang="de-DE" sz="700" dirty="0">
                <a:solidFill>
                  <a:schemeClr val="accent6">
                    <a:lumMod val="50000"/>
                  </a:schemeClr>
                </a:solidFill>
                <a:latin typeface="DM Sans" pitchFamily="2" charset="0"/>
                <a:cs typeface="Calibri" panose="020F0502020204030204" pitchFamily="34" charset="0"/>
              </a:rPr>
              <a:t>: [9</a:t>
            </a:r>
            <a:r>
              <a:rPr lang="de-DE" sz="700" dirty="0">
                <a:solidFill>
                  <a:schemeClr val="bg1"/>
                </a:solidFill>
                <a:latin typeface="DM Sans" pitchFamily="2" charset="0"/>
                <a:cs typeface="Calibri" panose="020F0502020204030204" pitchFamily="34" charset="0"/>
              </a:rPr>
              <a:t>]</a:t>
            </a:r>
            <a:endParaRPr lang="de-DE" sz="700" b="1" dirty="0">
              <a:solidFill>
                <a:schemeClr val="bg1"/>
              </a:solidFill>
              <a:latin typeface="DM Sans" pitchFamily="2" charset="0"/>
              <a:cs typeface="Calibri" panose="020F0502020204030204" pitchFamily="34" charset="0"/>
            </a:endParaRPr>
          </a:p>
        </p:txBody>
      </p:sp>
    </p:spTree>
    <p:extLst>
      <p:ext uri="{BB962C8B-B14F-4D97-AF65-F5344CB8AC3E}">
        <p14:creationId xmlns:p14="http://schemas.microsoft.com/office/powerpoint/2010/main" val="2645934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0B9736E-0B76-0D01-BFD1-A9224372EB7F}"/>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4ADA16F8-FA23-2826-7B5C-E75B3CB49E1D}"/>
              </a:ext>
            </a:extLst>
          </p:cNvPr>
          <p:cNvPicPr>
            <a:picLocks noChangeAspect="1"/>
          </p:cNvPicPr>
          <p:nvPr/>
        </p:nvPicPr>
        <p:blipFill>
          <a:blip r:embed="rId2"/>
          <a:stretch>
            <a:fillRect/>
          </a:stretch>
        </p:blipFill>
        <p:spPr>
          <a:xfrm>
            <a:off x="3595723" y="313896"/>
            <a:ext cx="1818697" cy="1107723"/>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756F8901-02A5-4CD7-2B30-87E36C0A4DF0}"/>
              </a:ext>
            </a:extLst>
          </p:cNvPr>
          <p:cNvPicPr>
            <a:picLocks noChangeAspect="1"/>
          </p:cNvPicPr>
          <p:nvPr/>
        </p:nvPicPr>
        <p:blipFill>
          <a:blip r:embed="rId3"/>
          <a:stretch>
            <a:fillRect/>
          </a:stretch>
        </p:blipFill>
        <p:spPr>
          <a:xfrm>
            <a:off x="5725452" y="1698601"/>
            <a:ext cx="2896583" cy="2826561"/>
          </a:xfrm>
          <a:prstGeom prst="rect">
            <a:avLst/>
          </a:prstGeom>
        </p:spPr>
      </p:pic>
      <p:pic>
        <p:nvPicPr>
          <p:cNvPr id="9" name="Grafik 8" descr="Ein Bild, das Tisch enthält.&#10;&#10;Automatisch generierte Beschreibung">
            <a:extLst>
              <a:ext uri="{FF2B5EF4-FFF2-40B4-BE49-F238E27FC236}">
                <a16:creationId xmlns:a16="http://schemas.microsoft.com/office/drawing/2014/main" id="{68BE44ED-5291-0B93-498F-189BF8299801}"/>
              </a:ext>
            </a:extLst>
          </p:cNvPr>
          <p:cNvPicPr>
            <a:picLocks noChangeAspect="1"/>
          </p:cNvPicPr>
          <p:nvPr/>
        </p:nvPicPr>
        <p:blipFill>
          <a:blip r:embed="rId4"/>
          <a:stretch>
            <a:fillRect/>
          </a:stretch>
        </p:blipFill>
        <p:spPr>
          <a:xfrm>
            <a:off x="115057" y="1797164"/>
            <a:ext cx="3279428" cy="2458703"/>
          </a:xfrm>
          <a:prstGeom prst="rect">
            <a:avLst/>
          </a:prstGeom>
        </p:spPr>
      </p:pic>
      <p:sp>
        <p:nvSpPr>
          <p:cNvPr id="11" name="Bogen 10">
            <a:extLst>
              <a:ext uri="{FF2B5EF4-FFF2-40B4-BE49-F238E27FC236}">
                <a16:creationId xmlns:a16="http://schemas.microsoft.com/office/drawing/2014/main" id="{E55567E3-DB2E-5922-5A5E-D9E86F3A8566}"/>
              </a:ext>
            </a:extLst>
          </p:cNvPr>
          <p:cNvSpPr/>
          <p:nvPr/>
        </p:nvSpPr>
        <p:spPr>
          <a:xfrm rot="16200000">
            <a:off x="2226771" y="966795"/>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3" name="Bogen 12">
            <a:extLst>
              <a:ext uri="{FF2B5EF4-FFF2-40B4-BE49-F238E27FC236}">
                <a16:creationId xmlns:a16="http://schemas.microsoft.com/office/drawing/2014/main" id="{EC1DB3F8-EF0B-7399-8E02-1DDE5981C6FC}"/>
              </a:ext>
            </a:extLst>
          </p:cNvPr>
          <p:cNvSpPr/>
          <p:nvPr/>
        </p:nvSpPr>
        <p:spPr>
          <a:xfrm>
            <a:off x="5468811" y="867757"/>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4" name="Textfeld 13">
            <a:extLst>
              <a:ext uri="{FF2B5EF4-FFF2-40B4-BE49-F238E27FC236}">
                <a16:creationId xmlns:a16="http://schemas.microsoft.com/office/drawing/2014/main" id="{EAF709C5-79B6-09C5-F124-55106FD35561}"/>
              </a:ext>
            </a:extLst>
          </p:cNvPr>
          <p:cNvSpPr txBox="1"/>
          <p:nvPr/>
        </p:nvSpPr>
        <p:spPr>
          <a:xfrm>
            <a:off x="2086954" y="887633"/>
            <a:ext cx="382448" cy="307777"/>
          </a:xfrm>
          <a:prstGeom prst="rect">
            <a:avLst/>
          </a:prstGeom>
          <a:noFill/>
        </p:spPr>
        <p:txBody>
          <a:bodyPr wrap="square" rtlCol="0">
            <a:spAutoFit/>
          </a:bodyPr>
          <a:lstStyle/>
          <a:p>
            <a:r>
              <a:rPr lang="de-DE" dirty="0"/>
              <a:t>1)</a:t>
            </a:r>
          </a:p>
        </p:txBody>
      </p:sp>
      <p:sp>
        <p:nvSpPr>
          <p:cNvPr id="15" name="Textfeld 14">
            <a:extLst>
              <a:ext uri="{FF2B5EF4-FFF2-40B4-BE49-F238E27FC236}">
                <a16:creationId xmlns:a16="http://schemas.microsoft.com/office/drawing/2014/main" id="{931ABBA7-C9FF-12C0-3061-E490B54F2CD8}"/>
              </a:ext>
            </a:extLst>
          </p:cNvPr>
          <p:cNvSpPr txBox="1"/>
          <p:nvPr/>
        </p:nvSpPr>
        <p:spPr>
          <a:xfrm>
            <a:off x="6561113" y="887632"/>
            <a:ext cx="382448" cy="307777"/>
          </a:xfrm>
          <a:prstGeom prst="rect">
            <a:avLst/>
          </a:prstGeom>
          <a:noFill/>
        </p:spPr>
        <p:txBody>
          <a:bodyPr wrap="square" rtlCol="0">
            <a:spAutoFit/>
          </a:bodyPr>
          <a:lstStyle/>
          <a:p>
            <a:r>
              <a:rPr lang="de-DE" dirty="0"/>
              <a:t>2)</a:t>
            </a:r>
          </a:p>
        </p:txBody>
      </p:sp>
    </p:spTree>
    <p:extLst>
      <p:ext uri="{BB962C8B-B14F-4D97-AF65-F5344CB8AC3E}">
        <p14:creationId xmlns:p14="http://schemas.microsoft.com/office/powerpoint/2010/main" val="3103308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Why </a:t>
            </a:r>
            <a:r>
              <a:rPr lang="en-US" sz="2400" b="1" dirty="0">
                <a:solidFill>
                  <a:schemeClr val="bg1"/>
                </a:solidFill>
                <a:latin typeface="DM Sans" pitchFamily="2" charset="0"/>
                <a:cs typeface="Calibri Light" panose="020F0302020204030204" pitchFamily="34" charset="0"/>
              </a:rPr>
              <a:t>Bother</a:t>
            </a:r>
            <a:r>
              <a:rPr lang="de-DE" sz="2400" b="1" dirty="0">
                <a:solidFill>
                  <a:schemeClr val="bg1"/>
                </a:solidFill>
                <a:latin typeface="DM Sans" pitchFamily="2" charset="0"/>
                <a:cs typeface="Calibri Light" panose="020F0302020204030204" pitchFamily="34" charset="0"/>
              </a:rPr>
              <a:t> About RNA-dependent Proteins (R-</a:t>
            </a:r>
            <a:r>
              <a:rPr lang="de-DE" sz="2400" b="1" dirty="0" err="1">
                <a:solidFill>
                  <a:schemeClr val="bg1"/>
                </a:solidFill>
                <a:latin typeface="DM Sans" pitchFamily="2" charset="0"/>
                <a:cs typeface="Calibri Light" panose="020F0302020204030204" pitchFamily="34" charset="0"/>
              </a:rPr>
              <a:t>DeeP</a:t>
            </a:r>
            <a:r>
              <a:rPr lang="de-DE" sz="2400" b="1" dirty="0">
                <a:solidFill>
                  <a:schemeClr val="bg1"/>
                </a:solidFill>
                <a:latin typeface="DM Sans" pitchFamily="2" charset="0"/>
                <a:cs typeface="Calibri Light" panose="020F0302020204030204" pitchFamily="34" charset="0"/>
              </a:rPr>
              <a:t>)?</a:t>
            </a:r>
          </a:p>
        </p:txBody>
      </p:sp>
      <p:sp>
        <p:nvSpPr>
          <p:cNvPr id="6" name="Textfeld 5">
            <a:extLst>
              <a:ext uri="{FF2B5EF4-FFF2-40B4-BE49-F238E27FC236}">
                <a16:creationId xmlns:a16="http://schemas.microsoft.com/office/drawing/2014/main" id="{6A88D783-8B01-E438-264B-9A3E64B34FCF}"/>
              </a:ext>
            </a:extLst>
          </p:cNvPr>
          <p:cNvSpPr txBox="1"/>
          <p:nvPr/>
        </p:nvSpPr>
        <p:spPr>
          <a:xfrm>
            <a:off x="5979663" y="1855198"/>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eIF2B</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Leukoencephalopathy</a:t>
            </a:r>
            <a:endParaRPr lang="en-US" sz="2400" dirty="0">
              <a:solidFill>
                <a:schemeClr val="bg1"/>
              </a:solidFill>
              <a:latin typeface="DM Sans" pitchFamily="2" charset="0"/>
              <a:cs typeface="Calibri Light" panose="020F0302020204030204" pitchFamily="34" charset="0"/>
            </a:endParaRPr>
          </a:p>
        </p:txBody>
      </p:sp>
      <p:sp>
        <p:nvSpPr>
          <p:cNvPr id="7" name="Textfeld 6">
            <a:extLst>
              <a:ext uri="{FF2B5EF4-FFF2-40B4-BE49-F238E27FC236}">
                <a16:creationId xmlns:a16="http://schemas.microsoft.com/office/drawing/2014/main" id="{5A5B71B8-5B62-C46F-B55F-354613681AE1}"/>
              </a:ext>
            </a:extLst>
          </p:cNvPr>
          <p:cNvSpPr txBox="1"/>
          <p:nvPr/>
        </p:nvSpPr>
        <p:spPr>
          <a:xfrm>
            <a:off x="353933" y="2960389"/>
            <a:ext cx="3519137" cy="769441"/>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KHDRBS1</a:t>
            </a:r>
            <a:r>
              <a:rPr lang="en-US" sz="1600" b="1" baseline="30000" dirty="0">
                <a:solidFill>
                  <a:schemeClr val="bg1"/>
                </a:solidFill>
                <a:latin typeface="DM Sans" pitchFamily="2" charset="0"/>
                <a:cs typeface="Calibri Light" panose="020F0302020204030204" pitchFamily="34" charset="0"/>
              </a:rPr>
              <a:t>[1]</a:t>
            </a:r>
            <a:r>
              <a:rPr lang="en-US" sz="1600" b="1" dirty="0">
                <a:solidFill>
                  <a:schemeClr val="bg1"/>
                </a:solidFill>
                <a:latin typeface="DM Sans" pitchFamily="2" charset="0"/>
                <a:cs typeface="Calibri Light" panose="020F0302020204030204" pitchFamily="34" charset="0"/>
              </a:rPr>
              <a:t>, ELAV1</a:t>
            </a:r>
            <a:r>
              <a:rPr lang="en-US" sz="1600" b="1" baseline="30000" dirty="0">
                <a:solidFill>
                  <a:schemeClr val="bg1"/>
                </a:solidFill>
                <a:latin typeface="DM Sans" pitchFamily="2" charset="0"/>
                <a:cs typeface="Calibri Light" panose="020F0302020204030204" pitchFamily="34" charset="0"/>
              </a:rPr>
              <a:t>[2]</a:t>
            </a:r>
            <a:r>
              <a:rPr lang="en-US" sz="1600" b="1" dirty="0">
                <a:solidFill>
                  <a:schemeClr val="bg1"/>
                </a:solidFill>
                <a:latin typeface="DM Sans" pitchFamily="2" charset="0"/>
                <a:cs typeface="Calibri Light" panose="020F0302020204030204" pitchFamily="34" charset="0"/>
              </a:rPr>
              <a:t>, FXR1</a:t>
            </a:r>
            <a:r>
              <a:rPr lang="en-US" sz="1600" b="1" baseline="30000" dirty="0">
                <a:solidFill>
                  <a:schemeClr val="bg1"/>
                </a:solidFill>
                <a:latin typeface="DM Sans" pitchFamily="2" charset="0"/>
                <a:cs typeface="Calibri Light" panose="020F0302020204030204" pitchFamily="34" charset="0"/>
              </a:rPr>
              <a:t>[3]</a:t>
            </a:r>
            <a:r>
              <a:rPr lang="en-US" sz="1600" b="1" dirty="0">
                <a:solidFill>
                  <a:schemeClr val="bg1"/>
                </a:solidFill>
                <a:latin typeface="DM Sans" pitchFamily="2" charset="0"/>
                <a:cs typeface="Calibri Light" panose="020F0302020204030204" pitchFamily="34" charset="0"/>
              </a:rPr>
              <a:t>, UHMK1</a:t>
            </a:r>
            <a:r>
              <a:rPr lang="en-US" sz="1600" b="1" baseline="30000" dirty="0">
                <a:solidFill>
                  <a:schemeClr val="bg1"/>
                </a:solidFill>
                <a:latin typeface="DM Sans" pitchFamily="2" charset="0"/>
                <a:cs typeface="Calibri Light" panose="020F0302020204030204" pitchFamily="34" charset="0"/>
              </a:rPr>
              <a:t>[4]</a:t>
            </a:r>
            <a:r>
              <a:rPr lang="en-US" sz="1600" b="1" dirty="0">
                <a:solidFill>
                  <a:schemeClr val="bg1"/>
                </a:solidFill>
                <a:latin typeface="DM Sans" pitchFamily="2" charset="0"/>
                <a:cs typeface="Calibri Light" panose="020F0302020204030204" pitchFamily="34" charset="0"/>
              </a:rPr>
              <a:t>, PATL2, DUS1L</a:t>
            </a:r>
            <a:r>
              <a:rPr lang="en-US" sz="1600" b="1" baseline="30000" dirty="0">
                <a:solidFill>
                  <a:schemeClr val="bg1"/>
                </a:solidFill>
                <a:latin typeface="DM Sans" pitchFamily="2" charset="0"/>
                <a:cs typeface="Calibri Light" panose="020F0302020204030204" pitchFamily="34" charset="0"/>
              </a:rPr>
              <a:t>[5]</a:t>
            </a:r>
          </a:p>
          <a:p>
            <a:r>
              <a:rPr lang="en-US" sz="1200" dirty="0">
                <a:solidFill>
                  <a:schemeClr val="bg1"/>
                </a:solidFill>
                <a:latin typeface="DM Sans" pitchFamily="2" charset="0"/>
                <a:cs typeface="Calibri Light" panose="020F0302020204030204" pitchFamily="34" charset="0"/>
              </a:rPr>
              <a:t>Cancer</a:t>
            </a:r>
          </a:p>
        </p:txBody>
      </p:sp>
      <p:sp>
        <p:nvSpPr>
          <p:cNvPr id="9" name="Textfeld 8">
            <a:extLst>
              <a:ext uri="{FF2B5EF4-FFF2-40B4-BE49-F238E27FC236}">
                <a16:creationId xmlns:a16="http://schemas.microsoft.com/office/drawing/2014/main" id="{F25FAA69-25D2-8C56-F87F-2F88EF1B52DA}"/>
              </a:ext>
            </a:extLst>
          </p:cNvPr>
          <p:cNvSpPr txBox="1"/>
          <p:nvPr/>
        </p:nvSpPr>
        <p:spPr>
          <a:xfrm>
            <a:off x="5974993" y="3729830"/>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IRP1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Hyperferritinemia-cataract syndrome</a:t>
            </a:r>
            <a:endParaRPr lang="en-US" sz="1200" dirty="0">
              <a:solidFill>
                <a:schemeClr val="bg1"/>
              </a:solidFill>
              <a:latin typeface="DM Sans" pitchFamily="2" charset="0"/>
              <a:cs typeface="Calibri Light" panose="020F0302020204030204" pitchFamily="34" charset="0"/>
              <a:hlinkClick r:id="rId3">
                <a:extLst>
                  <a:ext uri="{A12FA001-AC4F-418D-AE19-62706E023703}">
                    <ahyp:hlinkClr xmlns:ahyp="http://schemas.microsoft.com/office/drawing/2018/hyperlinkcolor" val="tx"/>
                  </a:ext>
                </a:extLst>
              </a:hlinkClick>
            </a:endParaRPr>
          </a:p>
        </p:txBody>
      </p:sp>
      <p:sp>
        <p:nvSpPr>
          <p:cNvPr id="11" name="Textfeld 10">
            <a:extLst>
              <a:ext uri="{FF2B5EF4-FFF2-40B4-BE49-F238E27FC236}">
                <a16:creationId xmlns:a16="http://schemas.microsoft.com/office/drawing/2014/main" id="{3565098F-1791-1E54-F445-4E2B5C9790D7}"/>
              </a:ext>
            </a:extLst>
          </p:cNvPr>
          <p:cNvSpPr txBox="1"/>
          <p:nvPr/>
        </p:nvSpPr>
        <p:spPr>
          <a:xfrm>
            <a:off x="5979663" y="3130824"/>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APP</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Alzheimer’s Disease</a:t>
            </a:r>
            <a:endParaRPr lang="en-US" sz="2400" dirty="0">
              <a:solidFill>
                <a:schemeClr val="bg1"/>
              </a:solidFill>
              <a:latin typeface="DM Sans" pitchFamily="2" charset="0"/>
              <a:cs typeface="Calibri Light" panose="020F0302020204030204" pitchFamily="34" charset="0"/>
            </a:endParaRPr>
          </a:p>
        </p:txBody>
      </p:sp>
      <p:sp>
        <p:nvSpPr>
          <p:cNvPr id="12" name="Textfeld 11">
            <a:extLst>
              <a:ext uri="{FF2B5EF4-FFF2-40B4-BE49-F238E27FC236}">
                <a16:creationId xmlns:a16="http://schemas.microsoft.com/office/drawing/2014/main" id="{E316DA12-7053-DD76-3A84-1D76805C55FA}"/>
              </a:ext>
            </a:extLst>
          </p:cNvPr>
          <p:cNvSpPr txBox="1"/>
          <p:nvPr/>
        </p:nvSpPr>
        <p:spPr>
          <a:xfrm>
            <a:off x="353683" y="4371412"/>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DKC1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Dyskeratosis congenita</a:t>
            </a:r>
            <a:endParaRPr lang="en-US" sz="2400" dirty="0">
              <a:solidFill>
                <a:schemeClr val="bg1"/>
              </a:solidFill>
              <a:latin typeface="DM Sans" pitchFamily="2" charset="0"/>
              <a:cs typeface="Calibri Light" panose="020F0302020204030204" pitchFamily="34" charset="0"/>
            </a:endParaRPr>
          </a:p>
        </p:txBody>
      </p:sp>
      <p:sp>
        <p:nvSpPr>
          <p:cNvPr id="14" name="Textfeld 13">
            <a:extLst>
              <a:ext uri="{FF2B5EF4-FFF2-40B4-BE49-F238E27FC236}">
                <a16:creationId xmlns:a16="http://schemas.microsoft.com/office/drawing/2014/main" id="{B255CC3B-4617-A821-3004-8733CA49450D}"/>
              </a:ext>
            </a:extLst>
          </p:cNvPr>
          <p:cNvSpPr txBox="1"/>
          <p:nvPr/>
        </p:nvSpPr>
        <p:spPr>
          <a:xfrm>
            <a:off x="353683" y="2410490"/>
            <a:ext cx="2203093"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RBFOX2</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Diabetic cardiomyopathy</a:t>
            </a:r>
          </a:p>
        </p:txBody>
      </p:sp>
      <p:sp>
        <p:nvSpPr>
          <p:cNvPr id="15" name="Textfeld 14">
            <a:extLst>
              <a:ext uri="{FF2B5EF4-FFF2-40B4-BE49-F238E27FC236}">
                <a16:creationId xmlns:a16="http://schemas.microsoft.com/office/drawing/2014/main" id="{A12395AF-816E-4AF7-3114-79F133F3FFEA}"/>
              </a:ext>
            </a:extLst>
          </p:cNvPr>
          <p:cNvSpPr txBox="1"/>
          <p:nvPr/>
        </p:nvSpPr>
        <p:spPr>
          <a:xfrm>
            <a:off x="353683" y="1863383"/>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Atherosclerosis</a:t>
            </a:r>
          </a:p>
        </p:txBody>
      </p:sp>
      <p:sp>
        <p:nvSpPr>
          <p:cNvPr id="17" name="Textfeld 16">
            <a:extLst>
              <a:ext uri="{FF2B5EF4-FFF2-40B4-BE49-F238E27FC236}">
                <a16:creationId xmlns:a16="http://schemas.microsoft.com/office/drawing/2014/main" id="{E088EB08-788E-15F8-5528-CD5921F2E275}"/>
              </a:ext>
            </a:extLst>
          </p:cNvPr>
          <p:cNvSpPr txBox="1"/>
          <p:nvPr/>
        </p:nvSpPr>
        <p:spPr>
          <a:xfrm>
            <a:off x="353683" y="1305399"/>
            <a:ext cx="348712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ATXN2, hnRNPA1, MATR3, TIA-1</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Amyotrophic lateral sclerosis (ALS)</a:t>
            </a:r>
          </a:p>
        </p:txBody>
      </p:sp>
      <p:sp>
        <p:nvSpPr>
          <p:cNvPr id="18" name="Textfeld 17">
            <a:extLst>
              <a:ext uri="{FF2B5EF4-FFF2-40B4-BE49-F238E27FC236}">
                <a16:creationId xmlns:a16="http://schemas.microsoft.com/office/drawing/2014/main" id="{273E90D7-DC24-453A-DF6E-7ADD99AE7DF9}"/>
              </a:ext>
            </a:extLst>
          </p:cNvPr>
          <p:cNvSpPr txBox="1"/>
          <p:nvPr/>
        </p:nvSpPr>
        <p:spPr>
          <a:xfrm>
            <a:off x="5979663" y="1217385"/>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 FUS, EWS, TAF15</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Frontotemporal Lobar Dementia (FTLD)</a:t>
            </a:r>
          </a:p>
        </p:txBody>
      </p:sp>
      <p:sp>
        <p:nvSpPr>
          <p:cNvPr id="19" name="Textfeld 18">
            <a:extLst>
              <a:ext uri="{FF2B5EF4-FFF2-40B4-BE49-F238E27FC236}">
                <a16:creationId xmlns:a16="http://schemas.microsoft.com/office/drawing/2014/main" id="{D9D8FD90-51C1-3CCE-6C0C-ABE517A9E6F2}"/>
              </a:ext>
            </a:extLst>
          </p:cNvPr>
          <p:cNvSpPr txBox="1"/>
          <p:nvPr/>
        </p:nvSpPr>
        <p:spPr>
          <a:xfrm>
            <a:off x="353683" y="3729830"/>
            <a:ext cx="1869374"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FMRP</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Fragile X Syndrome</a:t>
            </a:r>
          </a:p>
        </p:txBody>
      </p:sp>
      <p:sp>
        <p:nvSpPr>
          <p:cNvPr id="21" name="Textfeld 20">
            <a:extLst>
              <a:ext uri="{FF2B5EF4-FFF2-40B4-BE49-F238E27FC236}">
                <a16:creationId xmlns:a16="http://schemas.microsoft.com/office/drawing/2014/main" id="{28EA6AA9-2516-8CBB-F94A-C4FDB78F45BF}"/>
              </a:ext>
            </a:extLst>
          </p:cNvPr>
          <p:cNvSpPr txBox="1"/>
          <p:nvPr/>
        </p:nvSpPr>
        <p:spPr>
          <a:xfrm>
            <a:off x="5979663" y="2493011"/>
            <a:ext cx="237851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SMN</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Spinal Muscular Atrophy (SMA)</a:t>
            </a:r>
          </a:p>
        </p:txBody>
      </p:sp>
      <p:sp>
        <p:nvSpPr>
          <p:cNvPr id="23" name="Textfeld 22">
            <a:extLst>
              <a:ext uri="{FF2B5EF4-FFF2-40B4-BE49-F238E27FC236}">
                <a16:creationId xmlns:a16="http://schemas.microsoft.com/office/drawing/2014/main" id="{105EF158-40B1-C99B-EC91-4514EB0E7C99}"/>
              </a:ext>
            </a:extLst>
          </p:cNvPr>
          <p:cNvSpPr txBox="1"/>
          <p:nvPr/>
        </p:nvSpPr>
        <p:spPr>
          <a:xfrm>
            <a:off x="3644342" y="2057197"/>
            <a:ext cx="1855315" cy="1569660"/>
          </a:xfrm>
          <a:prstGeom prst="rect">
            <a:avLst/>
          </a:prstGeom>
          <a:noFill/>
          <a:ln w="19050">
            <a:solidFill>
              <a:schemeClr val="bg1"/>
            </a:solidFill>
          </a:ln>
        </p:spPr>
        <p:txBody>
          <a:bodyPr wrap="square" rtlCol="0">
            <a:spAutoFit/>
          </a:bodyPr>
          <a:lstStyle/>
          <a:p>
            <a:r>
              <a:rPr lang="en-US" sz="1600" b="1" dirty="0">
                <a:solidFill>
                  <a:schemeClr val="bg1"/>
                </a:solidFill>
                <a:latin typeface="DM Sans" pitchFamily="2" charset="0"/>
                <a:cs typeface="Calibri Light" panose="020F0302020204030204" pitchFamily="34" charset="0"/>
              </a:rPr>
              <a:t>(Selection of) RBPs Whose Malfunction Has Been Associated With Human Diseases</a:t>
            </a:r>
          </a:p>
        </p:txBody>
      </p:sp>
    </p:spTree>
    <p:extLst>
      <p:ext uri="{BB962C8B-B14F-4D97-AF65-F5344CB8AC3E}">
        <p14:creationId xmlns:p14="http://schemas.microsoft.com/office/powerpoint/2010/main" val="1344057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What </a:t>
            </a:r>
            <a:r>
              <a:rPr lang="de-DE" sz="2400" b="1" dirty="0" err="1">
                <a:solidFill>
                  <a:schemeClr val="bg1"/>
                </a:solidFill>
                <a:latin typeface="DM Sans" pitchFamily="2" charset="0"/>
                <a:cs typeface="Calibri Light" panose="020F0302020204030204" pitchFamily="34" charset="0"/>
              </a:rPr>
              <a:t>are</a:t>
            </a:r>
            <a:r>
              <a:rPr lang="de-DE" sz="2400" b="1" dirty="0">
                <a:solidFill>
                  <a:schemeClr val="bg1"/>
                </a:solidFill>
                <a:latin typeface="DM Sans" pitchFamily="2" charset="0"/>
                <a:cs typeface="Calibri Light" panose="020F0302020204030204" pitchFamily="34" charset="0"/>
              </a:rPr>
              <a:t> R-</a:t>
            </a:r>
            <a:r>
              <a:rPr lang="de-DE" sz="2400" b="1" dirty="0" err="1">
                <a:solidFill>
                  <a:schemeClr val="bg1"/>
                </a:solidFill>
                <a:latin typeface="DM Sans" pitchFamily="2" charset="0"/>
                <a:cs typeface="Calibri Light" panose="020F0302020204030204" pitchFamily="34" charset="0"/>
              </a:rPr>
              <a:t>DeePs</a:t>
            </a:r>
            <a:r>
              <a:rPr lang="de-DE" sz="2400" b="1" dirty="0">
                <a:solidFill>
                  <a:schemeClr val="bg1"/>
                </a:solidFill>
                <a:latin typeface="DM Sans" pitchFamily="2" charset="0"/>
                <a:cs typeface="Calibri Light" panose="020F0302020204030204" pitchFamily="34" charset="0"/>
              </a:rPr>
              <a:t> and </a:t>
            </a:r>
            <a:r>
              <a:rPr lang="de-DE" sz="2400" b="1" dirty="0" err="1">
                <a:solidFill>
                  <a:schemeClr val="bg1"/>
                </a:solidFill>
                <a:latin typeface="DM Sans" pitchFamily="2" charset="0"/>
                <a:cs typeface="Calibri Light" panose="020F0302020204030204" pitchFamily="34" charset="0"/>
              </a:rPr>
              <a:t>how</a:t>
            </a:r>
            <a:r>
              <a:rPr lang="de-DE" sz="2400" b="1" dirty="0">
                <a:solidFill>
                  <a:schemeClr val="bg1"/>
                </a:solidFill>
                <a:latin typeface="DM Sans" pitchFamily="2" charset="0"/>
                <a:cs typeface="Calibri Light" panose="020F0302020204030204" pitchFamily="34" charset="0"/>
              </a:rPr>
              <a:t> do </a:t>
            </a:r>
            <a:r>
              <a:rPr lang="de-DE" sz="2400" b="1" dirty="0" err="1">
                <a:solidFill>
                  <a:schemeClr val="bg1"/>
                </a:solidFill>
                <a:latin typeface="DM Sans" pitchFamily="2" charset="0"/>
                <a:cs typeface="Calibri Light" panose="020F0302020204030204" pitchFamily="34" charset="0"/>
              </a:rPr>
              <a:t>we</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test</a:t>
            </a:r>
            <a:r>
              <a:rPr lang="de-DE" sz="2400" b="1" dirty="0">
                <a:solidFill>
                  <a:schemeClr val="bg1"/>
                </a:solidFill>
                <a:latin typeface="DM Sans" pitchFamily="2" charset="0"/>
                <a:cs typeface="Calibri Light" panose="020F0302020204030204" pitchFamily="34" charset="0"/>
              </a:rPr>
              <a:t> them?</a:t>
            </a:r>
          </a:p>
        </p:txBody>
      </p:sp>
      <p:sp>
        <p:nvSpPr>
          <p:cNvPr id="11" name="Textfeld 10">
            <a:extLst>
              <a:ext uri="{FF2B5EF4-FFF2-40B4-BE49-F238E27FC236}">
                <a16:creationId xmlns:a16="http://schemas.microsoft.com/office/drawing/2014/main" id="{9582C09F-FEF6-4E44-92F7-F91124CBD38F}"/>
              </a:ext>
            </a:extLst>
          </p:cNvPr>
          <p:cNvSpPr txBox="1"/>
          <p:nvPr/>
        </p:nvSpPr>
        <p:spPr>
          <a:xfrm>
            <a:off x="353683" y="2057828"/>
            <a:ext cx="3885123" cy="1200329"/>
          </a:xfrm>
          <a:prstGeom prst="rect">
            <a:avLst/>
          </a:prstGeom>
          <a:noFill/>
          <a:ln w="28575">
            <a:solidFill>
              <a:schemeClr val="bg1">
                <a:lumMod val="90000"/>
                <a:lumOff val="10000"/>
              </a:schemeClr>
            </a:solid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Proteins where the interactome depends on RNA!</a:t>
            </a:r>
          </a:p>
        </p:txBody>
      </p:sp>
      <p:sp>
        <p:nvSpPr>
          <p:cNvPr id="3" name="Bogen 2">
            <a:extLst>
              <a:ext uri="{FF2B5EF4-FFF2-40B4-BE49-F238E27FC236}">
                <a16:creationId xmlns:a16="http://schemas.microsoft.com/office/drawing/2014/main" id="{5A171479-B628-85A6-B980-1587490F0EA2}"/>
              </a:ext>
            </a:extLst>
          </p:cNvPr>
          <p:cNvSpPr/>
          <p:nvPr/>
        </p:nvSpPr>
        <p:spPr>
          <a:xfrm rot="19365738">
            <a:off x="3164776" y="1713469"/>
            <a:ext cx="2216306" cy="1512329"/>
          </a:xfrm>
          <a:prstGeom prst="arc">
            <a:avLst/>
          </a:prstGeom>
          <a:ln w="28575" cap="flat" cmpd="sng" algn="ctr">
            <a:solidFill>
              <a:schemeClr val="bg1">
                <a:lumMod val="90000"/>
                <a:lumOff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4" name="Textfeld 3">
            <a:extLst>
              <a:ext uri="{FF2B5EF4-FFF2-40B4-BE49-F238E27FC236}">
                <a16:creationId xmlns:a16="http://schemas.microsoft.com/office/drawing/2014/main" id="{62596709-1292-F133-2D66-B3E485684927}"/>
              </a:ext>
            </a:extLst>
          </p:cNvPr>
          <p:cNvSpPr txBox="1"/>
          <p:nvPr/>
        </p:nvSpPr>
        <p:spPr>
          <a:xfrm>
            <a:off x="4201599" y="1161849"/>
            <a:ext cx="747677" cy="307777"/>
          </a:xfrm>
          <a:prstGeom prst="rect">
            <a:avLst/>
          </a:prstGeom>
          <a:noFill/>
          <a:ln>
            <a:solidFill>
              <a:schemeClr val="bg1">
                <a:lumMod val="90000"/>
                <a:lumOff val="10000"/>
              </a:schemeClr>
            </a:solidFill>
          </a:ln>
        </p:spPr>
        <p:txBody>
          <a:bodyPr wrap="square" rtlCol="0">
            <a:spAutoFit/>
          </a:bodyPr>
          <a:lstStyle/>
          <a:p>
            <a:pPr algn="ctr"/>
            <a:r>
              <a:rPr lang="de-DE" sz="1400" b="1" dirty="0" err="1">
                <a:solidFill>
                  <a:schemeClr val="bg1"/>
                </a:solidFill>
                <a:latin typeface="DM Sans" pitchFamily="2" charset="0"/>
                <a:cs typeface="Calibri Light" panose="020F0302020204030204" pitchFamily="34" charset="0"/>
              </a:rPr>
              <a:t>RNase</a:t>
            </a:r>
            <a:endParaRPr lang="de-DE" dirty="0"/>
          </a:p>
        </p:txBody>
      </p:sp>
      <p:sp>
        <p:nvSpPr>
          <p:cNvPr id="13" name="Textfeld 12">
            <a:extLst>
              <a:ext uri="{FF2B5EF4-FFF2-40B4-BE49-F238E27FC236}">
                <a16:creationId xmlns:a16="http://schemas.microsoft.com/office/drawing/2014/main" id="{ECC8C9C5-ECDC-89BD-9AF6-9DB38FC14C03}"/>
              </a:ext>
            </a:extLst>
          </p:cNvPr>
          <p:cNvSpPr txBox="1"/>
          <p:nvPr/>
        </p:nvSpPr>
        <p:spPr>
          <a:xfrm>
            <a:off x="4905194" y="2057827"/>
            <a:ext cx="3885123" cy="1200329"/>
          </a:xfrm>
          <a:prstGeom prst="rect">
            <a:avLst/>
          </a:prstGeom>
          <a:noFill/>
          <a:ln w="28575">
            <a:solidFill>
              <a:schemeClr val="bg1">
                <a:lumMod val="90000"/>
                <a:lumOff val="10000"/>
              </a:schemeClr>
            </a:solid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Change in RNA-interactions leads to change in data.</a:t>
            </a:r>
          </a:p>
        </p:txBody>
      </p:sp>
    </p:spTree>
    <p:extLst>
      <p:ext uri="{BB962C8B-B14F-4D97-AF65-F5344CB8AC3E}">
        <p14:creationId xmlns:p14="http://schemas.microsoft.com/office/powerpoint/2010/main" val="3270479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BB855C30-FEBB-17E4-CC32-C95648BABF74}"/>
              </a:ext>
            </a:extLst>
          </p:cNvPr>
          <p:cNvSpPr txBox="1"/>
          <p:nvPr/>
        </p:nvSpPr>
        <p:spPr>
          <a:xfrm>
            <a:off x="353683" y="285750"/>
            <a:ext cx="8238225"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Example</a:t>
            </a:r>
            <a:r>
              <a:rPr lang="de-DE" sz="2400" b="1" dirty="0">
                <a:solidFill>
                  <a:schemeClr val="bg1"/>
                </a:solidFill>
                <a:latin typeface="DM Sans" pitchFamily="2" charset="0"/>
                <a:cs typeface="Calibri Light" panose="020F0302020204030204" pitchFamily="34" charset="0"/>
              </a:rPr>
              <a:t> Protein: ELAV1</a:t>
            </a:r>
          </a:p>
        </p:txBody>
      </p:sp>
      <p:pic>
        <p:nvPicPr>
          <p:cNvPr id="5" name="Grafik 4">
            <a:extLst>
              <a:ext uri="{FF2B5EF4-FFF2-40B4-BE49-F238E27FC236}">
                <a16:creationId xmlns:a16="http://schemas.microsoft.com/office/drawing/2014/main" id="{9D02981D-F64D-6E4A-B211-FE5A56983EB4}"/>
              </a:ext>
            </a:extLst>
          </p:cNvPr>
          <p:cNvPicPr>
            <a:picLocks noChangeAspect="1"/>
          </p:cNvPicPr>
          <p:nvPr/>
        </p:nvPicPr>
        <p:blipFill>
          <a:blip r:embed="rId3"/>
          <a:stretch>
            <a:fillRect/>
          </a:stretch>
        </p:blipFill>
        <p:spPr>
          <a:xfrm>
            <a:off x="1213463" y="988576"/>
            <a:ext cx="6518663" cy="4022946"/>
          </a:xfrm>
          <a:prstGeom prst="rect">
            <a:avLst/>
          </a:prstGeom>
        </p:spPr>
      </p:pic>
      <p:sp>
        <p:nvSpPr>
          <p:cNvPr id="4" name="Textfeld 3">
            <a:extLst>
              <a:ext uri="{FF2B5EF4-FFF2-40B4-BE49-F238E27FC236}">
                <a16:creationId xmlns:a16="http://schemas.microsoft.com/office/drawing/2014/main" id="{EA2B92C6-37C6-D98B-6BB4-A0554E096D03}"/>
              </a:ext>
            </a:extLst>
          </p:cNvPr>
          <p:cNvSpPr txBox="1"/>
          <p:nvPr/>
        </p:nvSpPr>
        <p:spPr>
          <a:xfrm rot="10800000">
            <a:off x="7327321" y="3476904"/>
            <a:ext cx="292388" cy="1967230"/>
          </a:xfrm>
          <a:prstGeom prst="rect">
            <a:avLst/>
          </a:prstGeom>
          <a:noFill/>
        </p:spPr>
        <p:txBody>
          <a:bodyPr vert="vert270" wrap="square" rtlCol="0">
            <a:spAutoFit/>
          </a:bodyPr>
          <a:lstStyle/>
          <a:p>
            <a:r>
              <a:rPr lang="de-DE" sz="700" dirty="0" err="1">
                <a:solidFill>
                  <a:schemeClr val="accent6">
                    <a:lumMod val="50000"/>
                  </a:schemeClr>
                </a:solidFill>
                <a:latin typeface="DM Sans" pitchFamily="2" charset="0"/>
                <a:cs typeface="Calibri" panose="020F0502020204030204" pitchFamily="34" charset="0"/>
              </a:rPr>
              <a:t>Plotted</a:t>
            </a:r>
            <a:r>
              <a:rPr lang="de-DE" sz="700" dirty="0">
                <a:solidFill>
                  <a:schemeClr val="accent6">
                    <a:lumMod val="50000"/>
                  </a:schemeClr>
                </a:solidFill>
                <a:latin typeface="DM Sans" pitchFamily="2" charset="0"/>
                <a:cs typeface="Calibri" panose="020F0502020204030204" pitchFamily="34" charset="0"/>
              </a:rPr>
              <a:t> </a:t>
            </a:r>
            <a:r>
              <a:rPr lang="de-DE" sz="700" dirty="0" err="1">
                <a:solidFill>
                  <a:schemeClr val="accent6">
                    <a:lumMod val="50000"/>
                  </a:schemeClr>
                </a:solidFill>
                <a:latin typeface="DM Sans" pitchFamily="2" charset="0"/>
                <a:cs typeface="Calibri" panose="020F0502020204030204" pitchFamily="34" charset="0"/>
              </a:rPr>
              <a:t>with</a:t>
            </a:r>
            <a:r>
              <a:rPr lang="de-DE" sz="700" dirty="0">
                <a:solidFill>
                  <a:schemeClr val="accent6">
                    <a:lumMod val="50000"/>
                  </a:schemeClr>
                </a:solidFill>
                <a:latin typeface="DM Sans" pitchFamily="2" charset="0"/>
                <a:cs typeface="Calibri" panose="020F0502020204030204" pitchFamily="34" charset="0"/>
              </a:rPr>
              <a:t> R</a:t>
            </a:r>
            <a:endParaRPr lang="de-DE" sz="700" dirty="0">
              <a:solidFill>
                <a:schemeClr val="bg1"/>
              </a:solidFill>
              <a:latin typeface="DM Sans" pitchFamily="2" charset="0"/>
              <a:cs typeface="Calibri" panose="020F0502020204030204" pitchFamily="34" charset="0"/>
            </a:endParaRPr>
          </a:p>
        </p:txBody>
      </p:sp>
    </p:spTree>
    <p:extLst>
      <p:ext uri="{BB962C8B-B14F-4D97-AF65-F5344CB8AC3E}">
        <p14:creationId xmlns:p14="http://schemas.microsoft.com/office/powerpoint/2010/main" val="978085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1. </a:t>
            </a:r>
            <a:r>
              <a:rPr lang="de-DE" sz="2400" b="1" dirty="0" err="1">
                <a:solidFill>
                  <a:schemeClr val="bg1"/>
                </a:solidFill>
                <a:latin typeface="DM Sans" pitchFamily="2" charset="0"/>
                <a:cs typeface="Calibri Light" panose="020F0302020204030204" pitchFamily="34" charset="0"/>
              </a:rPr>
              <a:t>Preliminary</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steps</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Data </a:t>
            </a:r>
            <a:r>
              <a:rPr lang="de-DE" sz="1800" b="1" dirty="0" err="1">
                <a:solidFill>
                  <a:schemeClr val="bg1"/>
                </a:solidFill>
                <a:latin typeface="DM Sans" pitchFamily="2" charset="0"/>
                <a:cs typeface="Calibri Light" panose="020F0302020204030204" pitchFamily="34" charset="0"/>
              </a:rPr>
              <a:t>cleaning</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Normalization</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Reproducibility</a:t>
            </a:r>
            <a:endParaRPr lang="de-DE" sz="18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2. </a:t>
            </a:r>
            <a:r>
              <a:rPr lang="de-DE" sz="2400" b="1" dirty="0" err="1">
                <a:solidFill>
                  <a:schemeClr val="bg2">
                    <a:lumMod val="65000"/>
                  </a:schemeClr>
                </a:solidFill>
                <a:latin typeface="DM Sans" pitchFamily="2" charset="0"/>
                <a:cs typeface="Calibri Light" panose="020F0302020204030204" pitchFamily="34" charset="0"/>
              </a:rPr>
              <a:t>Identification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of</a:t>
            </a:r>
            <a:r>
              <a:rPr lang="de-DE" sz="2400" b="1" dirty="0">
                <a:solidFill>
                  <a:schemeClr val="bg2">
                    <a:lumMod val="65000"/>
                  </a:schemeClr>
                </a:solidFill>
                <a:latin typeface="DM Sans" pitchFamily="2" charset="0"/>
                <a:cs typeface="Calibri Light" panose="020F0302020204030204" pitchFamily="34" charset="0"/>
              </a:rPr>
              <a:t> RNA-dependent </a:t>
            </a:r>
            <a:r>
              <a:rPr lang="de-DE" sz="2400" b="1" dirty="0" err="1">
                <a:solidFill>
                  <a:schemeClr val="bg2">
                    <a:lumMod val="65000"/>
                  </a:schemeClr>
                </a:solidFill>
                <a:latin typeface="DM Sans" pitchFamily="2" charset="0"/>
                <a:cs typeface="Calibri Light" panose="020F0302020204030204" pitchFamily="34" charset="0"/>
              </a:rPr>
              <a:t>proteins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Defining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Applying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3. Dimension </a:t>
            </a:r>
            <a:r>
              <a:rPr lang="de-DE" sz="2400" b="1" dirty="0" err="1">
                <a:solidFill>
                  <a:schemeClr val="bg2">
                    <a:lumMod val="65000"/>
                  </a:schemeClr>
                </a:solidFill>
                <a:latin typeface="DM Sans" pitchFamily="2" charset="0"/>
                <a:cs typeface="Calibri Light" panose="020F0302020204030204" pitchFamily="34" charset="0"/>
              </a:rPr>
              <a:t>reduction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analysis</a:t>
            </a:r>
            <a:endParaRPr lang="de-DE" sz="2400" b="1" dirty="0">
              <a:solidFill>
                <a:schemeClr val="bg2">
                  <a:lumMod val="65000"/>
                </a:schemeClr>
              </a:solidFill>
              <a:latin typeface="DM Sans" pitchFamily="2" charset="0"/>
              <a:cs typeface="Calibri Light" panose="020F0302020204030204" pitchFamily="34" charset="0"/>
            </a:endParaRPr>
          </a:p>
          <a:p>
            <a:r>
              <a:rPr lang="en-US" sz="1800" b="1" dirty="0">
                <a:solidFill>
                  <a:schemeClr val="bg2">
                    <a:lumMod val="65000"/>
                  </a:schemeClr>
                </a:solidFill>
                <a:latin typeface="DM Sans" pitchFamily="2" charset="0"/>
                <a:cs typeface="Calibri Light" panose="020F0302020204030204" pitchFamily="34" charset="0"/>
              </a:rPr>
              <a:t>-    PCA and UMAP </a:t>
            </a:r>
          </a:p>
          <a:p>
            <a:r>
              <a:rPr lang="en-US" sz="1800" b="1" dirty="0">
                <a:solidFill>
                  <a:schemeClr val="bg2">
                    <a:lumMod val="6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6634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4. </a:t>
            </a:r>
            <a:r>
              <a:rPr lang="de-DE" sz="2400" b="1" dirty="0" err="1">
                <a:solidFill>
                  <a:schemeClr val="bg2">
                    <a:lumMod val="65000"/>
                  </a:schemeClr>
                </a:solidFill>
                <a:latin typeface="DM Sans" pitchFamily="2" charset="0"/>
                <a:cs typeface="Calibri Light" panose="020F0302020204030204" pitchFamily="34" charset="0"/>
              </a:rPr>
              <a:t>Developing</a:t>
            </a:r>
            <a:r>
              <a:rPr lang="de-DE" sz="2400" b="1" dirty="0">
                <a:solidFill>
                  <a:schemeClr val="bg2">
                    <a:lumMod val="65000"/>
                  </a:schemeClr>
                </a:solidFill>
                <a:latin typeface="DM Sans" pitchFamily="2" charset="0"/>
                <a:cs typeface="Calibri Light" panose="020F0302020204030204" pitchFamily="34" charset="0"/>
              </a:rPr>
              <a:t> a linear </a:t>
            </a:r>
            <a:r>
              <a:rPr lang="de-DE" sz="2400" b="1" dirty="0" err="1">
                <a:solidFill>
                  <a:schemeClr val="bg2">
                    <a:lumMod val="65000"/>
                  </a:schemeClr>
                </a:solidFill>
                <a:latin typeface="DM Sans" pitchFamily="2" charset="0"/>
                <a:cs typeface="Calibri Light" panose="020F0302020204030204" pitchFamily="34" charset="0"/>
              </a:rPr>
              <a:t>regression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model</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Real shift</a:t>
            </a:r>
          </a:p>
          <a:p>
            <a:r>
              <a:rPr lang="de-DE" sz="1800" b="1" dirty="0">
                <a:solidFill>
                  <a:schemeClr val="bg2">
                    <a:lumMod val="6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2674680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EB56B0F2-8727-594E-6C0E-DC9AFC356A7A}"/>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4" name="Grafik 3" descr="Ein Bild, das Text enthält.&#10;&#10;Automatisch generierte Beschreibung">
            <a:extLst>
              <a:ext uri="{FF2B5EF4-FFF2-40B4-BE49-F238E27FC236}">
                <a16:creationId xmlns:a16="http://schemas.microsoft.com/office/drawing/2014/main" id="{F43A56F5-4A13-556E-5725-C4887417B213}"/>
              </a:ext>
            </a:extLst>
          </p:cNvPr>
          <p:cNvPicPr>
            <a:picLocks noChangeAspect="1"/>
          </p:cNvPicPr>
          <p:nvPr/>
        </p:nvPicPr>
        <p:blipFill>
          <a:blip r:embed="rId2"/>
          <a:stretch>
            <a:fillRect/>
          </a:stretch>
        </p:blipFill>
        <p:spPr>
          <a:xfrm>
            <a:off x="425851" y="1513523"/>
            <a:ext cx="3272745" cy="1931319"/>
          </a:xfrm>
          <a:prstGeom prst="rect">
            <a:avLst/>
          </a:prstGeom>
        </p:spPr>
      </p:pic>
      <p:sp>
        <p:nvSpPr>
          <p:cNvPr id="3" name="Textfeld 2">
            <a:extLst>
              <a:ext uri="{FF2B5EF4-FFF2-40B4-BE49-F238E27FC236}">
                <a16:creationId xmlns:a16="http://schemas.microsoft.com/office/drawing/2014/main" id="{84CEA86A-4052-C2CB-6206-98FB7BAA2F90}"/>
              </a:ext>
            </a:extLst>
          </p:cNvPr>
          <p:cNvSpPr txBox="1"/>
          <p:nvPr/>
        </p:nvSpPr>
        <p:spPr>
          <a:xfrm>
            <a:off x="353683" y="1017871"/>
            <a:ext cx="1769533" cy="338554"/>
          </a:xfrm>
          <a:prstGeom prst="rect">
            <a:avLst/>
          </a:prstGeom>
          <a:noFill/>
        </p:spPr>
        <p:txBody>
          <a:bodyPr wrap="square" rtlCol="0">
            <a:spAutoFit/>
          </a:bodyPr>
          <a:lstStyle/>
          <a:p>
            <a:r>
              <a:rPr lang="de-DE" sz="1600" dirty="0" err="1">
                <a:latin typeface="DM Sans" pitchFamily="2" charset="0"/>
              </a:rPr>
              <a:t>Column-wise</a:t>
            </a:r>
            <a:r>
              <a:rPr lang="de-DE" sz="1600" dirty="0">
                <a:latin typeface="DM Sans" pitchFamily="2" charset="0"/>
              </a:rPr>
              <a:t>:</a:t>
            </a:r>
          </a:p>
        </p:txBody>
      </p:sp>
      <p:sp>
        <p:nvSpPr>
          <p:cNvPr id="5" name="Textfeld 4">
            <a:extLst>
              <a:ext uri="{FF2B5EF4-FFF2-40B4-BE49-F238E27FC236}">
                <a16:creationId xmlns:a16="http://schemas.microsoft.com/office/drawing/2014/main" id="{FA33D73D-7234-0E53-B51B-B869387B8F65}"/>
              </a:ext>
            </a:extLst>
          </p:cNvPr>
          <p:cNvSpPr txBox="1"/>
          <p:nvPr/>
        </p:nvSpPr>
        <p:spPr>
          <a:xfrm>
            <a:off x="4572000" y="1022349"/>
            <a:ext cx="1769533" cy="338554"/>
          </a:xfrm>
          <a:prstGeom prst="rect">
            <a:avLst/>
          </a:prstGeom>
          <a:noFill/>
        </p:spPr>
        <p:txBody>
          <a:bodyPr wrap="square" rtlCol="0">
            <a:spAutoFit/>
          </a:bodyPr>
          <a:lstStyle/>
          <a:p>
            <a:r>
              <a:rPr lang="de-DE" sz="1600" dirty="0" err="1">
                <a:latin typeface="DM Sans" pitchFamily="2" charset="0"/>
              </a:rPr>
              <a:t>Row-wise</a:t>
            </a:r>
            <a:r>
              <a:rPr lang="de-DE" sz="1600" dirty="0">
                <a:latin typeface="DM Sans" pitchFamily="2" charset="0"/>
              </a:rPr>
              <a:t>:</a:t>
            </a:r>
          </a:p>
        </p:txBody>
      </p:sp>
      <p:pic>
        <p:nvPicPr>
          <p:cNvPr id="17" name="Grafik 16">
            <a:extLst>
              <a:ext uri="{FF2B5EF4-FFF2-40B4-BE49-F238E27FC236}">
                <a16:creationId xmlns:a16="http://schemas.microsoft.com/office/drawing/2014/main" id="{51747207-2502-8E8C-04D3-49BDD9A0F9B9}"/>
              </a:ext>
            </a:extLst>
          </p:cNvPr>
          <p:cNvPicPr>
            <a:picLocks noChangeAspect="1"/>
          </p:cNvPicPr>
          <p:nvPr/>
        </p:nvPicPr>
        <p:blipFill>
          <a:blip r:embed="rId3"/>
          <a:stretch>
            <a:fillRect/>
          </a:stretch>
        </p:blipFill>
        <p:spPr>
          <a:xfrm>
            <a:off x="4583475" y="1503988"/>
            <a:ext cx="4157624" cy="1940854"/>
          </a:xfrm>
          <a:prstGeom prst="rect">
            <a:avLst/>
          </a:prstGeom>
        </p:spPr>
      </p:pic>
    </p:spTree>
    <p:extLst>
      <p:ext uri="{BB962C8B-B14F-4D97-AF65-F5344CB8AC3E}">
        <p14:creationId xmlns:p14="http://schemas.microsoft.com/office/powerpoint/2010/main" val="1941908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7129078-98D4-6F19-8E5B-154E531BF5DB}"/>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Reproducibility</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5B39BADB-0F55-4080-5E18-D7FEFEB22781}"/>
              </a:ext>
            </a:extLst>
          </p:cNvPr>
          <p:cNvPicPr>
            <a:picLocks noChangeAspect="1"/>
          </p:cNvPicPr>
          <p:nvPr/>
        </p:nvPicPr>
        <p:blipFill>
          <a:blip r:embed="rId3"/>
          <a:stretch>
            <a:fillRect/>
          </a:stretch>
        </p:blipFill>
        <p:spPr>
          <a:xfrm>
            <a:off x="310610" y="1396325"/>
            <a:ext cx="4059895" cy="2506405"/>
          </a:xfrm>
          <a:prstGeom prst="rect">
            <a:avLst/>
          </a:prstGeom>
        </p:spPr>
      </p:pic>
      <p:pic>
        <p:nvPicPr>
          <p:cNvPr id="8" name="Grafik 7">
            <a:extLst>
              <a:ext uri="{FF2B5EF4-FFF2-40B4-BE49-F238E27FC236}">
                <a16:creationId xmlns:a16="http://schemas.microsoft.com/office/drawing/2014/main" id="{6D917807-BA50-7651-0095-F54FF9BE9157}"/>
              </a:ext>
            </a:extLst>
          </p:cNvPr>
          <p:cNvPicPr>
            <a:picLocks noChangeAspect="1"/>
          </p:cNvPicPr>
          <p:nvPr/>
        </p:nvPicPr>
        <p:blipFill>
          <a:blip r:embed="rId4"/>
          <a:stretch>
            <a:fillRect/>
          </a:stretch>
        </p:blipFill>
        <p:spPr>
          <a:xfrm>
            <a:off x="4895850" y="1319861"/>
            <a:ext cx="3730569" cy="2304958"/>
          </a:xfrm>
          <a:prstGeom prst="rect">
            <a:avLst/>
          </a:prstGeom>
        </p:spPr>
      </p:pic>
      <p:sp>
        <p:nvSpPr>
          <p:cNvPr id="7" name="Textfeld 6">
            <a:extLst>
              <a:ext uri="{FF2B5EF4-FFF2-40B4-BE49-F238E27FC236}">
                <a16:creationId xmlns:a16="http://schemas.microsoft.com/office/drawing/2014/main" id="{8F87CE1F-38A2-D713-A4C7-3418FCAE700C}"/>
              </a:ext>
            </a:extLst>
          </p:cNvPr>
          <p:cNvSpPr txBox="1"/>
          <p:nvPr/>
        </p:nvSpPr>
        <p:spPr>
          <a:xfrm>
            <a:off x="2963856" y="4273729"/>
            <a:ext cx="3216287" cy="400110"/>
          </a:xfrm>
          <a:prstGeom prst="rect">
            <a:avLst/>
          </a:prstGeom>
          <a:noFill/>
        </p:spPr>
        <p:txBody>
          <a:bodyPr wrap="square">
            <a:spAutoFit/>
          </a:bodyPr>
          <a:lstStyle/>
          <a:p>
            <a:r>
              <a:rPr lang="de-DE" sz="2000" dirty="0">
                <a:solidFill>
                  <a:schemeClr val="bg1"/>
                </a:solidFill>
                <a:latin typeface="DM Sans" pitchFamily="2" charset="0"/>
                <a:cs typeface="Calibri Light" panose="020F0302020204030204" pitchFamily="34" charset="0"/>
              </a:rPr>
              <a:t>→ </a:t>
            </a:r>
            <a:r>
              <a:rPr lang="de-DE" sz="2000" dirty="0" err="1">
                <a:solidFill>
                  <a:schemeClr val="bg1"/>
                </a:solidFill>
                <a:latin typeface="DM Sans" pitchFamily="2" charset="0"/>
                <a:cs typeface="Calibri Light" panose="020F0302020204030204" pitchFamily="34" charset="0"/>
              </a:rPr>
              <a:t>removal</a:t>
            </a:r>
            <a:r>
              <a:rPr lang="de-DE" sz="2000" dirty="0">
                <a:solidFill>
                  <a:schemeClr val="bg1"/>
                </a:solidFill>
                <a:latin typeface="DM Sans" pitchFamily="2" charset="0"/>
                <a:cs typeface="Calibri Light" panose="020F0302020204030204" pitchFamily="34" charset="0"/>
              </a:rPr>
              <a:t> </a:t>
            </a:r>
            <a:r>
              <a:rPr lang="de-DE" sz="2000" dirty="0" err="1">
                <a:solidFill>
                  <a:schemeClr val="bg1"/>
                </a:solidFill>
                <a:latin typeface="DM Sans" pitchFamily="2" charset="0"/>
                <a:cs typeface="Calibri Light" panose="020F0302020204030204" pitchFamily="34" charset="0"/>
              </a:rPr>
              <a:t>of</a:t>
            </a:r>
            <a:r>
              <a:rPr lang="de-DE" sz="2000" dirty="0">
                <a:solidFill>
                  <a:schemeClr val="bg1"/>
                </a:solidFill>
                <a:latin typeface="DM Sans" pitchFamily="2" charset="0"/>
                <a:cs typeface="Calibri Light" panose="020F0302020204030204" pitchFamily="34" charset="0"/>
              </a:rPr>
              <a:t> 25 </a:t>
            </a:r>
            <a:r>
              <a:rPr lang="de-DE" sz="2000" dirty="0" err="1">
                <a:solidFill>
                  <a:schemeClr val="bg1"/>
                </a:solidFill>
                <a:latin typeface="DM Sans" pitchFamily="2" charset="0"/>
                <a:cs typeface="Calibri Light" panose="020F0302020204030204" pitchFamily="34" charset="0"/>
              </a:rPr>
              <a:t>proteins</a:t>
            </a:r>
            <a:endParaRPr lang="de-DE" sz="2000"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2743507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1. </a:t>
            </a:r>
            <a:r>
              <a:rPr lang="de-DE" sz="2400" b="1" dirty="0" err="1">
                <a:solidFill>
                  <a:schemeClr val="bg2">
                    <a:lumMod val="65000"/>
                  </a:schemeClr>
                </a:solidFill>
                <a:latin typeface="DM Sans" pitchFamily="2" charset="0"/>
                <a:cs typeface="Calibri Light" panose="020F0302020204030204" pitchFamily="34" charset="0"/>
              </a:rPr>
              <a:t>Preliminary</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steps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Data </a:t>
            </a:r>
            <a:r>
              <a:rPr lang="de-DE" sz="1800" b="1" dirty="0" err="1">
                <a:solidFill>
                  <a:schemeClr val="bg2">
                    <a:lumMod val="65000"/>
                  </a:schemeClr>
                </a:solidFill>
                <a:latin typeface="DM Sans" pitchFamily="2" charset="0"/>
                <a:cs typeface="Calibri Light" panose="020F0302020204030204" pitchFamily="34" charset="0"/>
              </a:rPr>
              <a:t>cleaning</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Normalization</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Reproducibility</a:t>
            </a:r>
            <a:endParaRPr lang="de-DE" sz="18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2. </a:t>
            </a:r>
            <a:r>
              <a:rPr lang="de-DE" sz="2400" b="1" dirty="0" err="1">
                <a:solidFill>
                  <a:schemeClr val="bg1"/>
                </a:solidFill>
                <a:latin typeface="DM Sans" pitchFamily="2" charset="0"/>
                <a:cs typeface="Calibri Light" panose="020F0302020204030204" pitchFamily="34" charset="0"/>
              </a:rPr>
              <a:t>Identification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of</a:t>
            </a:r>
            <a:r>
              <a:rPr lang="de-DE" sz="2400" b="1" dirty="0">
                <a:solidFill>
                  <a:schemeClr val="bg1"/>
                </a:solidFill>
                <a:latin typeface="DM Sans" pitchFamily="2" charset="0"/>
                <a:cs typeface="Calibri Light" panose="020F0302020204030204" pitchFamily="34" charset="0"/>
              </a:rPr>
              <a:t> RNA-dependent </a:t>
            </a:r>
            <a:r>
              <a:rPr lang="de-DE" sz="2400" b="1" dirty="0" err="1">
                <a:solidFill>
                  <a:schemeClr val="bg1"/>
                </a:solidFill>
                <a:latin typeface="DM Sans" pitchFamily="2" charset="0"/>
                <a:cs typeface="Calibri Light" panose="020F0302020204030204" pitchFamily="34" charset="0"/>
              </a:rPr>
              <a:t>proteins</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Defining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Applying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3. Dimension </a:t>
            </a:r>
            <a:r>
              <a:rPr lang="de-DE" sz="2400" b="1" dirty="0" err="1">
                <a:solidFill>
                  <a:schemeClr val="bg2">
                    <a:lumMod val="65000"/>
                  </a:schemeClr>
                </a:solidFill>
                <a:latin typeface="DM Sans" pitchFamily="2" charset="0"/>
                <a:cs typeface="Calibri Light" panose="020F0302020204030204" pitchFamily="34" charset="0"/>
              </a:rPr>
              <a:t>reduction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analysis</a:t>
            </a:r>
            <a:endParaRPr lang="de-DE" sz="2400" b="1" dirty="0">
              <a:solidFill>
                <a:schemeClr val="bg2">
                  <a:lumMod val="65000"/>
                </a:schemeClr>
              </a:solidFill>
              <a:latin typeface="DM Sans" pitchFamily="2" charset="0"/>
              <a:cs typeface="Calibri Light" panose="020F0302020204030204" pitchFamily="34" charset="0"/>
            </a:endParaRPr>
          </a:p>
          <a:p>
            <a:r>
              <a:rPr lang="en-US" sz="1800" b="1" dirty="0">
                <a:solidFill>
                  <a:schemeClr val="bg2">
                    <a:lumMod val="65000"/>
                  </a:schemeClr>
                </a:solidFill>
                <a:latin typeface="DM Sans" pitchFamily="2" charset="0"/>
                <a:cs typeface="Calibri Light" panose="020F0302020204030204" pitchFamily="34" charset="0"/>
              </a:rPr>
              <a:t>-    PCA and UMAP </a:t>
            </a:r>
          </a:p>
          <a:p>
            <a:r>
              <a:rPr lang="en-US" sz="1800" b="1" dirty="0">
                <a:solidFill>
                  <a:schemeClr val="bg2">
                    <a:lumMod val="6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6634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4. </a:t>
            </a:r>
            <a:r>
              <a:rPr lang="de-DE" sz="2400" b="1" dirty="0" err="1">
                <a:solidFill>
                  <a:schemeClr val="bg2">
                    <a:lumMod val="65000"/>
                  </a:schemeClr>
                </a:solidFill>
                <a:latin typeface="DM Sans" pitchFamily="2" charset="0"/>
                <a:cs typeface="Calibri Light" panose="020F0302020204030204" pitchFamily="34" charset="0"/>
              </a:rPr>
              <a:t>Developing</a:t>
            </a:r>
            <a:r>
              <a:rPr lang="de-DE" sz="2400" b="1" dirty="0">
                <a:solidFill>
                  <a:schemeClr val="bg2">
                    <a:lumMod val="65000"/>
                  </a:schemeClr>
                </a:solidFill>
                <a:latin typeface="DM Sans" pitchFamily="2" charset="0"/>
                <a:cs typeface="Calibri Light" panose="020F0302020204030204" pitchFamily="34" charset="0"/>
              </a:rPr>
              <a:t> a linear </a:t>
            </a:r>
            <a:r>
              <a:rPr lang="de-DE" sz="2400" b="1" dirty="0" err="1">
                <a:solidFill>
                  <a:schemeClr val="bg2">
                    <a:lumMod val="65000"/>
                  </a:schemeClr>
                </a:solidFill>
                <a:latin typeface="DM Sans" pitchFamily="2" charset="0"/>
                <a:cs typeface="Calibri Light" panose="020F0302020204030204" pitchFamily="34" charset="0"/>
              </a:rPr>
              <a:t>regression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model</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Real shift</a:t>
            </a:r>
          </a:p>
          <a:p>
            <a:r>
              <a:rPr lang="de-DE" sz="1800" b="1" dirty="0">
                <a:solidFill>
                  <a:schemeClr val="bg2">
                    <a:lumMod val="6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1984951027"/>
      </p:ext>
    </p:extLst>
  </p:cSld>
  <p:clrMapOvr>
    <a:masterClrMapping/>
  </p:clrMapOvr>
</p:sld>
</file>

<file path=ppt/theme/theme1.xml><?xml version="1.0" encoding="utf-8"?>
<a:theme xmlns:a="http://schemas.openxmlformats.org/drawingml/2006/main" name="Bathroom Remodel Project Proposal by Slidesgo">
  <a:themeElements>
    <a:clrScheme name="Simple Light">
      <a:dk1>
        <a:srgbClr val="D9D9D9"/>
      </a:dk1>
      <a:lt1>
        <a:srgbClr val="0A0A0A"/>
      </a:lt1>
      <a:dk2>
        <a:srgbClr val="FFFFFF"/>
      </a:dk2>
      <a:lt2>
        <a:srgbClr val="858484"/>
      </a:lt2>
      <a:accent1>
        <a:srgbClr val="B6B5B5"/>
      </a:accent1>
      <a:accent2>
        <a:srgbClr val="FFFFFF"/>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935</Words>
  <Application>Microsoft Office PowerPoint</Application>
  <PresentationFormat>Bildschirmpräsentation (16:9)</PresentationFormat>
  <Paragraphs>155</Paragraphs>
  <Slides>20</Slides>
  <Notes>11</Notes>
  <HiddenSlides>2</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20</vt:i4>
      </vt:variant>
    </vt:vector>
  </HeadingPairs>
  <TitlesOfParts>
    <vt:vector size="27" baseType="lpstr">
      <vt:lpstr>DM Serif Display</vt:lpstr>
      <vt:lpstr>DM Sans</vt:lpstr>
      <vt:lpstr>Amasis MT Pro Light</vt:lpstr>
      <vt:lpstr>Symbol</vt:lpstr>
      <vt:lpstr>Arial</vt:lpstr>
      <vt:lpstr>Wingdings</vt:lpstr>
      <vt:lpstr>Bathroom Remodel Project Proposal by Slidesgo</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Lennart Müller</dc:creator>
  <cp:lastModifiedBy>Sebastian Rickert</cp:lastModifiedBy>
  <cp:revision>39</cp:revision>
  <dcterms:modified xsi:type="dcterms:W3CDTF">2022-07-17T13:25:33Z</dcterms:modified>
</cp:coreProperties>
</file>